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1" r:id="rId5"/>
    <p:sldId id="263" r:id="rId6"/>
    <p:sldId id="265" r:id="rId7"/>
    <p:sldId id="270" r:id="rId8"/>
    <p:sldId id="271" r:id="rId9"/>
    <p:sldId id="273" r:id="rId10"/>
    <p:sldId id="272" r:id="rId11"/>
    <p:sldId id="266" r:id="rId12"/>
    <p:sldId id="267" r:id="rId13"/>
    <p:sldId id="268" r:id="rId14"/>
    <p:sldId id="286" r:id="rId15"/>
    <p:sldId id="269" r:id="rId16"/>
    <p:sldId id="262" r:id="rId17"/>
    <p:sldId id="287" r:id="rId18"/>
    <p:sldId id="288" r:id="rId19"/>
    <p:sldId id="293" r:id="rId20"/>
    <p:sldId id="290" r:id="rId21"/>
    <p:sldId id="291" r:id="rId22"/>
    <p:sldId id="328" r:id="rId23"/>
    <p:sldId id="329" r:id="rId24"/>
    <p:sldId id="331" r:id="rId25"/>
    <p:sldId id="332" r:id="rId26"/>
    <p:sldId id="284" r:id="rId27"/>
    <p:sldId id="301" r:id="rId28"/>
    <p:sldId id="304" r:id="rId29"/>
    <p:sldId id="305" r:id="rId30"/>
    <p:sldId id="292" r:id="rId31"/>
    <p:sldId id="307" r:id="rId32"/>
    <p:sldId id="309" r:id="rId33"/>
    <p:sldId id="310" r:id="rId34"/>
    <p:sldId id="312" r:id="rId35"/>
    <p:sldId id="313" r:id="rId36"/>
    <p:sldId id="315" r:id="rId37"/>
    <p:sldId id="321" r:id="rId38"/>
    <p:sldId id="322" r:id="rId39"/>
    <p:sldId id="316" r:id="rId40"/>
    <p:sldId id="318" r:id="rId41"/>
    <p:sldId id="319" r:id="rId42"/>
    <p:sldId id="323" r:id="rId43"/>
    <p:sldId id="324" r:id="rId44"/>
    <p:sldId id="325" r:id="rId45"/>
    <p:sldId id="326" r:id="rId46"/>
    <p:sldId id="327" r:id="rId47"/>
    <p:sldId id="275" r:id="rId48"/>
    <p:sldId id="276" r:id="rId49"/>
    <p:sldId id="281" r:id="rId50"/>
    <p:sldId id="282" r:id="rId51"/>
    <p:sldId id="283" r:id="rId52"/>
    <p:sldId id="277" r:id="rId53"/>
    <p:sldId id="278" r:id="rId54"/>
    <p:sldId id="279" r:id="rId55"/>
    <p:sldId id="280" r:id="rId56"/>
    <p:sldId id="333" r:id="rId57"/>
    <p:sldId id="320"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p:scale>
          <a:sx n="75" d="100"/>
          <a:sy n="75" d="100"/>
        </p:scale>
        <p:origin x="112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12/14/2022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12/14/2022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79102" y="2895375"/>
            <a:ext cx="5660571" cy="461665"/>
          </a:xfrm>
          <a:prstGeom prst="rect">
            <a:avLst/>
          </a:prstGeom>
          <a:noFill/>
        </p:spPr>
        <p:txBody>
          <a:bodyPr wrap="square" rtlCol="0">
            <a:spAutoFit/>
          </a:bodyPr>
          <a:lstStyle/>
          <a:p>
            <a:pPr algn="ctr"/>
            <a:r>
              <a:rPr lang="en-IN" sz="2400" u="sng" dirty="0">
                <a:latin typeface="Copperplate Gothic Bold" panose="020E0705020206020404" pitchFamily="34" charset="0"/>
              </a:rPr>
              <a:t>ONLINE SHOPPING STORE </a:t>
            </a:r>
          </a:p>
        </p:txBody>
      </p:sp>
      <p:sp>
        <p:nvSpPr>
          <p:cNvPr id="4" name="TextBox 3"/>
          <p:cNvSpPr txBox="1"/>
          <p:nvPr/>
        </p:nvSpPr>
        <p:spPr>
          <a:xfrm>
            <a:off x="4245429" y="3429000"/>
            <a:ext cx="3701141" cy="1433085"/>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Submitted by:</a:t>
            </a:r>
          </a:p>
          <a:p>
            <a:pPr algn="just">
              <a:lnSpc>
                <a:spcPct val="150000"/>
              </a:lnSpc>
            </a:pPr>
            <a:r>
              <a:rPr lang="en-IN" sz="1600" dirty="0">
                <a:latin typeface="Times New Roman" panose="02020603050405020304" pitchFamily="18" charset="0"/>
                <a:cs typeface="Times New Roman" panose="02020603050405020304" pitchFamily="18" charset="0"/>
              </a:rPr>
              <a:t>      Pallavi </a:t>
            </a:r>
            <a:r>
              <a:rPr lang="en-IN" sz="1600" dirty="0" err="1">
                <a:latin typeface="Times New Roman" panose="02020603050405020304" pitchFamily="18" charset="0"/>
                <a:cs typeface="Times New Roman" panose="02020603050405020304" pitchFamily="18" charset="0"/>
              </a:rPr>
              <a:t>Kankute</a:t>
            </a:r>
            <a:r>
              <a:rPr lang="en-IN" sz="1600" dirty="0">
                <a:latin typeface="Times New Roman" panose="02020603050405020304" pitchFamily="18" charset="0"/>
                <a:cs typeface="Times New Roman" panose="02020603050405020304" pitchFamily="18" charset="0"/>
              </a:rPr>
              <a:t> (36066)</a:t>
            </a:r>
          </a:p>
          <a:p>
            <a:pPr algn="just">
              <a:lnSpc>
                <a:spcPct val="150000"/>
              </a:lnSpc>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Prathamesh</a:t>
            </a:r>
            <a:r>
              <a:rPr lang="en-IN" sz="1600" dirty="0">
                <a:latin typeface="Times New Roman" panose="02020603050405020304" pitchFamily="18" charset="0"/>
                <a:cs typeface="Times New Roman" panose="02020603050405020304" pitchFamily="18" charset="0"/>
              </a:rPr>
              <a:t> Kulkarni (36074)</a:t>
            </a:r>
          </a:p>
          <a:p>
            <a:pPr algn="just">
              <a:lnSpc>
                <a:spcPct val="150000"/>
              </a:lnSpc>
            </a:pPr>
            <a:r>
              <a:rPr lang="en-IN" sz="1600" dirty="0">
                <a:latin typeface="Times New Roman" panose="02020603050405020304" pitchFamily="18" charset="0"/>
                <a:cs typeface="Times New Roman" panose="02020603050405020304" pitchFamily="18" charset="0"/>
              </a:rPr>
              <a:t>      Rahul Narode  (36079)</a:t>
            </a:r>
          </a:p>
        </p:txBody>
      </p:sp>
      <p:sp>
        <p:nvSpPr>
          <p:cNvPr id="5" name="TextBox 4"/>
          <p:cNvSpPr txBox="1"/>
          <p:nvPr/>
        </p:nvSpPr>
        <p:spPr>
          <a:xfrm>
            <a:off x="4542144" y="4850245"/>
            <a:ext cx="2734489" cy="923330"/>
          </a:xfrm>
          <a:prstGeom prst="rect">
            <a:avLst/>
          </a:prstGeom>
          <a:noFill/>
        </p:spPr>
        <p:txBody>
          <a:bodyPr wrap="square" rtlCol="0">
            <a:spAutoFit/>
          </a:bodyPr>
          <a:lstStyle/>
          <a:p>
            <a:pPr>
              <a:lnSpc>
                <a:spcPct val="150000"/>
              </a:lnSpc>
            </a:pPr>
            <a:r>
              <a:rPr lang="en-IN" dirty="0"/>
              <a:t>          </a:t>
            </a:r>
            <a:r>
              <a:rPr lang="en-IN" dirty="0">
                <a:latin typeface="Times New Roman" panose="02020603050405020304" pitchFamily="18" charset="0"/>
                <a:cs typeface="Times New Roman" panose="02020603050405020304" pitchFamily="18" charset="0"/>
              </a:rPr>
              <a:t>Guided by:</a:t>
            </a:r>
          </a:p>
          <a:p>
            <a:pPr>
              <a:lnSpc>
                <a:spcPct val="150000"/>
              </a:lnSpc>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Prof.Pankaj</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Durole</a:t>
            </a:r>
            <a:endParaRPr lang="en-IN" dirty="0">
              <a:latin typeface="Times New Roman" panose="02020603050405020304" pitchFamily="18" charset="0"/>
              <a:cs typeface="Times New Roman" panose="02020603050405020304" pitchFamily="18" charset="0"/>
            </a:endParaRPr>
          </a:p>
        </p:txBody>
      </p:sp>
      <p:pic>
        <p:nvPicPr>
          <p:cNvPr id="9" name="Picture 2">
            <a:extLst>
              <a:ext uri="{FF2B5EF4-FFF2-40B4-BE49-F238E27FC236}">
                <a16:creationId xmlns:a16="http://schemas.microsoft.com/office/drawing/2014/main" id="{07F66D72-D806-EF7B-30E4-40AB3C475597}"/>
              </a:ext>
            </a:extLst>
          </p:cNvPr>
          <p:cNvPicPr>
            <a:picLocks noChangeAspect="1" noChangeArrowheads="1"/>
          </p:cNvPicPr>
          <p:nvPr/>
        </p:nvPicPr>
        <p:blipFill>
          <a:blip r:embed="rId2" cstate="print"/>
          <a:srcRect/>
          <a:stretch>
            <a:fillRect/>
          </a:stretch>
        </p:blipFill>
        <p:spPr bwMode="auto">
          <a:xfrm>
            <a:off x="-8996" y="0"/>
            <a:ext cx="12200996" cy="1849089"/>
          </a:xfrm>
          <a:prstGeom prst="rect">
            <a:avLst/>
          </a:prstGeom>
          <a:noFill/>
          <a:ln w="9525">
            <a:noFill/>
            <a:miter lim="800000"/>
            <a:headEnd/>
            <a:tailEnd/>
          </a:ln>
          <a:effectLst/>
        </p:spPr>
      </p:pic>
      <p:pic>
        <p:nvPicPr>
          <p:cNvPr id="10" name="Picture 3" descr="C:\Users\Admin\Desktop\Logo.jpg">
            <a:extLst>
              <a:ext uri="{FF2B5EF4-FFF2-40B4-BE49-F238E27FC236}">
                <a16:creationId xmlns:a16="http://schemas.microsoft.com/office/drawing/2014/main" id="{AD7E8A5F-9A86-B017-9AF0-C05DD72E7F92}"/>
              </a:ext>
            </a:extLst>
          </p:cNvPr>
          <p:cNvPicPr>
            <a:picLocks noChangeAspect="1" noChangeArrowheads="1"/>
          </p:cNvPicPr>
          <p:nvPr/>
        </p:nvPicPr>
        <p:blipFill>
          <a:blip r:embed="rId3" cstate="print"/>
          <a:srcRect/>
          <a:stretch>
            <a:fillRect/>
          </a:stretch>
        </p:blipFill>
        <p:spPr bwMode="auto">
          <a:xfrm>
            <a:off x="-8996" y="0"/>
            <a:ext cx="1940767" cy="839755"/>
          </a:xfrm>
          <a:prstGeom prst="rect">
            <a:avLst/>
          </a:prstGeom>
          <a:noFill/>
        </p:spPr>
      </p:pic>
      <p:sp>
        <p:nvSpPr>
          <p:cNvPr id="12" name="TextBox 11">
            <a:extLst>
              <a:ext uri="{FF2B5EF4-FFF2-40B4-BE49-F238E27FC236}">
                <a16:creationId xmlns:a16="http://schemas.microsoft.com/office/drawing/2014/main" id="{3A513C1A-9879-2499-1601-8BB8FCFE763A}"/>
              </a:ext>
            </a:extLst>
          </p:cNvPr>
          <p:cNvSpPr txBox="1"/>
          <p:nvPr/>
        </p:nvSpPr>
        <p:spPr>
          <a:xfrm>
            <a:off x="4898571" y="2010595"/>
            <a:ext cx="2378062" cy="954107"/>
          </a:xfrm>
          <a:prstGeom prst="rect">
            <a:avLst/>
          </a:prstGeom>
          <a:noFill/>
        </p:spPr>
        <p:txBody>
          <a:bodyPr wrap="square" rtlCol="0">
            <a:spAutoFit/>
          </a:bodyPr>
          <a:lstStyle/>
          <a:p>
            <a:pPr algn="ctr"/>
            <a:r>
              <a:rPr lang="en-IN" sz="2800" b="1" dirty="0"/>
              <a:t>Presentation</a:t>
            </a:r>
          </a:p>
          <a:p>
            <a:pPr algn="ctr"/>
            <a:r>
              <a:rPr lang="en-IN" sz="2800" dirty="0"/>
              <a:t>on</a:t>
            </a:r>
          </a:p>
        </p:txBody>
      </p:sp>
    </p:spTree>
    <p:extLst>
      <p:ext uri="{BB962C8B-B14F-4D97-AF65-F5344CB8AC3E}">
        <p14:creationId xmlns:p14="http://schemas.microsoft.com/office/powerpoint/2010/main" val="2633665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DE4194-7109-41FF-D870-D9AC5CCDB4AE}"/>
              </a:ext>
            </a:extLst>
          </p:cNvPr>
          <p:cNvSpPr txBox="1"/>
          <p:nvPr/>
        </p:nvSpPr>
        <p:spPr>
          <a:xfrm>
            <a:off x="270587" y="84375"/>
            <a:ext cx="6102220" cy="923330"/>
          </a:xfrm>
          <a:prstGeom prst="rect">
            <a:avLst/>
          </a:prstGeom>
          <a:noFill/>
        </p:spPr>
        <p:txBody>
          <a:bodyPr wrap="square">
            <a:spAutoFit/>
          </a:bodyPr>
          <a:lstStyle/>
          <a:p>
            <a:r>
              <a:rPr lang="en-IN" dirty="0"/>
              <a:t>SQL Queries :</a:t>
            </a:r>
          </a:p>
          <a:p>
            <a:endParaRPr lang="en-IN" dirty="0"/>
          </a:p>
          <a:p>
            <a:endParaRPr lang="en-IN" dirty="0"/>
          </a:p>
        </p:txBody>
      </p:sp>
      <p:sp>
        <p:nvSpPr>
          <p:cNvPr id="3" name="TextBox 2">
            <a:extLst>
              <a:ext uri="{FF2B5EF4-FFF2-40B4-BE49-F238E27FC236}">
                <a16:creationId xmlns:a16="http://schemas.microsoft.com/office/drawing/2014/main" id="{5126C7E5-2100-146B-49D9-BA8CF25BEB84}"/>
              </a:ext>
            </a:extLst>
          </p:cNvPr>
          <p:cNvSpPr txBox="1"/>
          <p:nvPr/>
        </p:nvSpPr>
        <p:spPr>
          <a:xfrm>
            <a:off x="755779" y="499387"/>
            <a:ext cx="6102220" cy="923330"/>
          </a:xfrm>
          <a:prstGeom prst="rect">
            <a:avLst/>
          </a:prstGeom>
          <a:noFill/>
        </p:spPr>
        <p:txBody>
          <a:bodyPr wrap="square">
            <a:spAutoFit/>
          </a:bodyPr>
          <a:lstStyle/>
          <a:p>
            <a:r>
              <a:rPr lang="en-IN" dirty="0"/>
              <a:t>DDL (Data </a:t>
            </a:r>
            <a:r>
              <a:rPr lang="en-IN" dirty="0" err="1"/>
              <a:t>Defination</a:t>
            </a:r>
            <a:r>
              <a:rPr lang="en-IN" dirty="0"/>
              <a:t> Language) Queries:</a:t>
            </a:r>
          </a:p>
          <a:p>
            <a:endParaRPr lang="en-IN" dirty="0"/>
          </a:p>
          <a:p>
            <a:r>
              <a:rPr lang="en-IN" dirty="0"/>
              <a:t>Create Command :</a:t>
            </a:r>
          </a:p>
        </p:txBody>
      </p:sp>
      <p:pic>
        <p:nvPicPr>
          <p:cNvPr id="6" name="Picture 5">
            <a:extLst>
              <a:ext uri="{FF2B5EF4-FFF2-40B4-BE49-F238E27FC236}">
                <a16:creationId xmlns:a16="http://schemas.microsoft.com/office/drawing/2014/main" id="{07EC1F95-9BE5-9292-C761-4AFF8262ECDC}"/>
              </a:ext>
            </a:extLst>
          </p:cNvPr>
          <p:cNvPicPr>
            <a:picLocks noChangeAspect="1"/>
          </p:cNvPicPr>
          <p:nvPr/>
        </p:nvPicPr>
        <p:blipFill rotWithShape="1">
          <a:blip r:embed="rId2"/>
          <a:srcRect l="11479" t="15855" b="25397"/>
          <a:stretch/>
        </p:blipFill>
        <p:spPr>
          <a:xfrm>
            <a:off x="643813" y="1604865"/>
            <a:ext cx="10792408" cy="4021494"/>
          </a:xfrm>
          <a:prstGeom prst="rect">
            <a:avLst/>
          </a:prstGeom>
        </p:spPr>
      </p:pic>
    </p:spTree>
    <p:extLst>
      <p:ext uri="{BB962C8B-B14F-4D97-AF65-F5344CB8AC3E}">
        <p14:creationId xmlns:p14="http://schemas.microsoft.com/office/powerpoint/2010/main" val="3361587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7180" y="800100"/>
            <a:ext cx="2903220" cy="369332"/>
          </a:xfrm>
          <a:prstGeom prst="rect">
            <a:avLst/>
          </a:prstGeom>
          <a:noFill/>
        </p:spPr>
        <p:txBody>
          <a:bodyPr wrap="square" rtlCol="0">
            <a:spAutoFit/>
          </a:bodyPr>
          <a:lstStyle/>
          <a:p>
            <a:r>
              <a:rPr lang="en-IN" u="sng" dirty="0"/>
              <a:t>Alter Command :</a:t>
            </a:r>
          </a:p>
        </p:txBody>
      </p:sp>
      <p:pic>
        <p:nvPicPr>
          <p:cNvPr id="3" name="Picture 2">
            <a:extLst>
              <a:ext uri="{FF2B5EF4-FFF2-40B4-BE49-F238E27FC236}">
                <a16:creationId xmlns:a16="http://schemas.microsoft.com/office/drawing/2014/main" id="{4675E181-B9C2-58F4-7CBA-A466801A3F43}"/>
              </a:ext>
            </a:extLst>
          </p:cNvPr>
          <p:cNvPicPr>
            <a:picLocks noChangeAspect="1"/>
          </p:cNvPicPr>
          <p:nvPr/>
        </p:nvPicPr>
        <p:blipFill rotWithShape="1">
          <a:blip r:embed="rId2"/>
          <a:srcRect l="10408" t="14901" b="21171"/>
          <a:stretch/>
        </p:blipFill>
        <p:spPr>
          <a:xfrm>
            <a:off x="634481" y="1446244"/>
            <a:ext cx="10923037" cy="4376058"/>
          </a:xfrm>
          <a:prstGeom prst="rect">
            <a:avLst/>
          </a:prstGeom>
        </p:spPr>
      </p:pic>
    </p:spTree>
    <p:extLst>
      <p:ext uri="{BB962C8B-B14F-4D97-AF65-F5344CB8AC3E}">
        <p14:creationId xmlns:p14="http://schemas.microsoft.com/office/powerpoint/2010/main" val="2787188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5254" y="1067582"/>
            <a:ext cx="5097780" cy="369332"/>
          </a:xfrm>
          <a:prstGeom prst="rect">
            <a:avLst/>
          </a:prstGeom>
          <a:noFill/>
        </p:spPr>
        <p:txBody>
          <a:bodyPr wrap="square" rtlCol="0">
            <a:spAutoFit/>
          </a:bodyPr>
          <a:lstStyle/>
          <a:p>
            <a:r>
              <a:rPr lang="en-IN" u="sng" dirty="0"/>
              <a:t>Drop Command :</a:t>
            </a:r>
          </a:p>
        </p:txBody>
      </p:sp>
      <p:pic>
        <p:nvPicPr>
          <p:cNvPr id="5" name="Picture 4">
            <a:extLst>
              <a:ext uri="{FF2B5EF4-FFF2-40B4-BE49-F238E27FC236}">
                <a16:creationId xmlns:a16="http://schemas.microsoft.com/office/drawing/2014/main" id="{2B75A9D8-741E-93E7-772B-58CFCEB5D905}"/>
              </a:ext>
            </a:extLst>
          </p:cNvPr>
          <p:cNvPicPr>
            <a:picLocks noChangeAspect="1"/>
          </p:cNvPicPr>
          <p:nvPr/>
        </p:nvPicPr>
        <p:blipFill rotWithShape="1">
          <a:blip r:embed="rId2"/>
          <a:srcRect l="10944" t="15714" r="-1" b="20898"/>
          <a:stretch/>
        </p:blipFill>
        <p:spPr>
          <a:xfrm>
            <a:off x="559838" y="1451372"/>
            <a:ext cx="10857721" cy="4339046"/>
          </a:xfrm>
          <a:prstGeom prst="rect">
            <a:avLst/>
          </a:prstGeom>
        </p:spPr>
      </p:pic>
    </p:spTree>
    <p:extLst>
      <p:ext uri="{BB962C8B-B14F-4D97-AF65-F5344CB8AC3E}">
        <p14:creationId xmlns:p14="http://schemas.microsoft.com/office/powerpoint/2010/main" val="286552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1438" y="935474"/>
            <a:ext cx="4354077" cy="369332"/>
          </a:xfrm>
          <a:prstGeom prst="rect">
            <a:avLst/>
          </a:prstGeom>
        </p:spPr>
        <p:txBody>
          <a:bodyPr wrap="none">
            <a:spAutoFit/>
          </a:bodyPr>
          <a:lstStyle/>
          <a:p>
            <a:r>
              <a:rPr lang="en-IN" dirty="0"/>
              <a:t>DML (Data Manipulation Language) Queries:</a:t>
            </a:r>
          </a:p>
        </p:txBody>
      </p:sp>
      <p:sp>
        <p:nvSpPr>
          <p:cNvPr id="3" name="Rectangle 2"/>
          <p:cNvSpPr/>
          <p:nvPr/>
        </p:nvSpPr>
        <p:spPr>
          <a:xfrm>
            <a:off x="471438" y="1392674"/>
            <a:ext cx="1821140" cy="369332"/>
          </a:xfrm>
          <a:prstGeom prst="rect">
            <a:avLst/>
          </a:prstGeom>
        </p:spPr>
        <p:txBody>
          <a:bodyPr wrap="none">
            <a:spAutoFit/>
          </a:bodyPr>
          <a:lstStyle/>
          <a:p>
            <a:r>
              <a:rPr lang="en-IN" u="sng" dirty="0"/>
              <a:t>Insert Command:</a:t>
            </a:r>
          </a:p>
        </p:txBody>
      </p:sp>
      <p:pic>
        <p:nvPicPr>
          <p:cNvPr id="6" name="Picture 5">
            <a:extLst>
              <a:ext uri="{FF2B5EF4-FFF2-40B4-BE49-F238E27FC236}">
                <a16:creationId xmlns:a16="http://schemas.microsoft.com/office/drawing/2014/main" id="{09E5E053-6C64-B68B-C6FB-558D167E212D}"/>
              </a:ext>
            </a:extLst>
          </p:cNvPr>
          <p:cNvPicPr>
            <a:picLocks noChangeAspect="1"/>
          </p:cNvPicPr>
          <p:nvPr/>
        </p:nvPicPr>
        <p:blipFill rotWithShape="1">
          <a:blip r:embed="rId2"/>
          <a:srcRect l="10408" t="16127" r="1122" b="19126"/>
          <a:stretch/>
        </p:blipFill>
        <p:spPr>
          <a:xfrm>
            <a:off x="354562" y="1762006"/>
            <a:ext cx="10786189" cy="3976321"/>
          </a:xfrm>
          <a:prstGeom prst="rect">
            <a:avLst/>
          </a:prstGeom>
        </p:spPr>
      </p:pic>
    </p:spTree>
    <p:extLst>
      <p:ext uri="{BB962C8B-B14F-4D97-AF65-F5344CB8AC3E}">
        <p14:creationId xmlns:p14="http://schemas.microsoft.com/office/powerpoint/2010/main" val="132408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1438" y="935474"/>
            <a:ext cx="4354077" cy="369332"/>
          </a:xfrm>
          <a:prstGeom prst="rect">
            <a:avLst/>
          </a:prstGeom>
        </p:spPr>
        <p:txBody>
          <a:bodyPr wrap="none">
            <a:spAutoFit/>
          </a:bodyPr>
          <a:lstStyle/>
          <a:p>
            <a:r>
              <a:rPr lang="en-IN" dirty="0"/>
              <a:t>DML (Data Manipulation Language) Queries:</a:t>
            </a:r>
          </a:p>
        </p:txBody>
      </p:sp>
      <p:sp>
        <p:nvSpPr>
          <p:cNvPr id="3" name="Rectangle 2"/>
          <p:cNvSpPr/>
          <p:nvPr/>
        </p:nvSpPr>
        <p:spPr>
          <a:xfrm>
            <a:off x="471438" y="1392674"/>
            <a:ext cx="1821140" cy="369332"/>
          </a:xfrm>
          <a:prstGeom prst="rect">
            <a:avLst/>
          </a:prstGeom>
        </p:spPr>
        <p:txBody>
          <a:bodyPr wrap="none">
            <a:spAutoFit/>
          </a:bodyPr>
          <a:lstStyle/>
          <a:p>
            <a:r>
              <a:rPr lang="en-IN" u="sng" dirty="0"/>
              <a:t>Insert Command:</a:t>
            </a:r>
          </a:p>
        </p:txBody>
      </p:sp>
      <p:pic>
        <p:nvPicPr>
          <p:cNvPr id="6" name="Picture 5">
            <a:extLst>
              <a:ext uri="{FF2B5EF4-FFF2-40B4-BE49-F238E27FC236}">
                <a16:creationId xmlns:a16="http://schemas.microsoft.com/office/drawing/2014/main" id="{09E5E053-6C64-B68B-C6FB-558D167E212D}"/>
              </a:ext>
            </a:extLst>
          </p:cNvPr>
          <p:cNvPicPr>
            <a:picLocks noChangeAspect="1"/>
          </p:cNvPicPr>
          <p:nvPr/>
        </p:nvPicPr>
        <p:blipFill rotWithShape="1">
          <a:blip r:embed="rId2"/>
          <a:srcRect l="10408" t="16127" r="1122" b="19126"/>
          <a:stretch/>
        </p:blipFill>
        <p:spPr>
          <a:xfrm>
            <a:off x="354562" y="1762006"/>
            <a:ext cx="10786189" cy="3976321"/>
          </a:xfrm>
          <a:prstGeom prst="rect">
            <a:avLst/>
          </a:prstGeom>
        </p:spPr>
      </p:pic>
    </p:spTree>
    <p:extLst>
      <p:ext uri="{BB962C8B-B14F-4D97-AF65-F5344CB8AC3E}">
        <p14:creationId xmlns:p14="http://schemas.microsoft.com/office/powerpoint/2010/main" val="2124972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6339" y="1232654"/>
            <a:ext cx="1909497" cy="369332"/>
          </a:xfrm>
          <a:prstGeom prst="rect">
            <a:avLst/>
          </a:prstGeom>
        </p:spPr>
        <p:txBody>
          <a:bodyPr wrap="none">
            <a:spAutoFit/>
          </a:bodyPr>
          <a:lstStyle/>
          <a:p>
            <a:r>
              <a:rPr lang="en-IN" u="sng" dirty="0"/>
              <a:t>Delete Command:</a:t>
            </a:r>
          </a:p>
        </p:txBody>
      </p:sp>
      <p:pic>
        <p:nvPicPr>
          <p:cNvPr id="5" name="Picture 4">
            <a:extLst>
              <a:ext uri="{FF2B5EF4-FFF2-40B4-BE49-F238E27FC236}">
                <a16:creationId xmlns:a16="http://schemas.microsoft.com/office/drawing/2014/main" id="{E1C36768-0693-972F-E468-0702EDDD721B}"/>
              </a:ext>
            </a:extLst>
          </p:cNvPr>
          <p:cNvPicPr>
            <a:picLocks noChangeAspect="1"/>
          </p:cNvPicPr>
          <p:nvPr/>
        </p:nvPicPr>
        <p:blipFill rotWithShape="1">
          <a:blip r:embed="rId2"/>
          <a:srcRect l="10255" t="15718" b="22534"/>
          <a:stretch/>
        </p:blipFill>
        <p:spPr>
          <a:xfrm>
            <a:off x="447870" y="1670180"/>
            <a:ext cx="10941698" cy="4226768"/>
          </a:xfrm>
          <a:prstGeom prst="rect">
            <a:avLst/>
          </a:prstGeom>
        </p:spPr>
      </p:pic>
    </p:spTree>
    <p:extLst>
      <p:ext uri="{BB962C8B-B14F-4D97-AF65-F5344CB8AC3E}">
        <p14:creationId xmlns:p14="http://schemas.microsoft.com/office/powerpoint/2010/main" val="1627812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267891" y="2487386"/>
            <a:ext cx="4554583" cy="707886"/>
          </a:xfrm>
          <a:prstGeom prst="rect">
            <a:avLst/>
          </a:prstGeom>
          <a:noFill/>
        </p:spPr>
        <p:txBody>
          <a:bodyPr wrap="square" rtlCol="0">
            <a:spAutoFit/>
          </a:bodyPr>
          <a:lstStyle/>
          <a:p>
            <a:pPr algn="ctr"/>
            <a:r>
              <a:rPr lang="en-IN" sz="4000" b="1" dirty="0">
                <a:ln w="9525">
                  <a:solidFill>
                    <a:schemeClr val="bg1"/>
                  </a:solidFill>
                  <a:prstDash val="solid"/>
                </a:ln>
                <a:effectLst>
                  <a:outerShdw blurRad="12700" dist="38100" dir="2700000" algn="tl" rotWithShape="0">
                    <a:schemeClr val="bg1">
                      <a:lumMod val="50000"/>
                    </a:schemeClr>
                  </a:outerShdw>
                </a:effectLst>
              </a:rPr>
              <a:t>Thank  You !</a:t>
            </a:r>
          </a:p>
        </p:txBody>
      </p:sp>
      <p:pic>
        <p:nvPicPr>
          <p:cNvPr id="4" name="Picture 3">
            <a:extLst>
              <a:ext uri="{FF2B5EF4-FFF2-40B4-BE49-F238E27FC236}">
                <a16:creationId xmlns:a16="http://schemas.microsoft.com/office/drawing/2014/main" id="{71E6E7B4-D327-168C-4A19-256494891182}"/>
              </a:ext>
            </a:extLst>
          </p:cNvPr>
          <p:cNvPicPr>
            <a:picLocks noChangeAspect="1"/>
          </p:cNvPicPr>
          <p:nvPr/>
        </p:nvPicPr>
        <p:blipFill rotWithShape="1">
          <a:blip r:embed="rId2"/>
          <a:srcRect l="25790" t="14926" r="14517" b="9757"/>
          <a:stretch/>
        </p:blipFill>
        <p:spPr>
          <a:xfrm>
            <a:off x="274320" y="37462"/>
            <a:ext cx="11328400" cy="5469258"/>
          </a:xfrm>
          <a:prstGeom prst="rect">
            <a:avLst/>
          </a:prstGeom>
        </p:spPr>
      </p:pic>
      <p:sp>
        <p:nvSpPr>
          <p:cNvPr id="6" name="TextBox 5">
            <a:extLst>
              <a:ext uri="{FF2B5EF4-FFF2-40B4-BE49-F238E27FC236}">
                <a16:creationId xmlns:a16="http://schemas.microsoft.com/office/drawing/2014/main" id="{A0A64BAE-332F-FD86-5ECA-058D2CC3D313}"/>
              </a:ext>
            </a:extLst>
          </p:cNvPr>
          <p:cNvSpPr txBox="1"/>
          <p:nvPr/>
        </p:nvSpPr>
        <p:spPr>
          <a:xfrm>
            <a:off x="3731272" y="5464866"/>
            <a:ext cx="6102626" cy="523220"/>
          </a:xfrm>
          <a:prstGeom prst="rect">
            <a:avLst/>
          </a:prstGeom>
          <a:noFill/>
        </p:spPr>
        <p:txBody>
          <a:bodyPr wrap="square">
            <a:spAutoFit/>
          </a:bodyPr>
          <a:lstStyle/>
          <a:p>
            <a:r>
              <a:rPr lang="en-IN" sz="2800" b="1" u="sng" dirty="0"/>
              <a:t>Updated ER dig </a:t>
            </a:r>
          </a:p>
        </p:txBody>
      </p:sp>
    </p:spTree>
    <p:extLst>
      <p:ext uri="{BB962C8B-B14F-4D97-AF65-F5344CB8AC3E}">
        <p14:creationId xmlns:p14="http://schemas.microsoft.com/office/powerpoint/2010/main" val="1855048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3B1E6B-9E84-35EB-55F0-5A757145108C}"/>
              </a:ext>
            </a:extLst>
          </p:cNvPr>
          <p:cNvSpPr txBox="1"/>
          <p:nvPr/>
        </p:nvSpPr>
        <p:spPr>
          <a:xfrm>
            <a:off x="2341981" y="1216114"/>
            <a:ext cx="8397553" cy="3521220"/>
          </a:xfrm>
          <a:prstGeom prst="rect">
            <a:avLst/>
          </a:prstGeom>
          <a:noFill/>
        </p:spPr>
        <p:txBody>
          <a:bodyPr wrap="square">
            <a:spAutoFit/>
          </a:bodyPr>
          <a:lstStyle/>
          <a:p>
            <a:pPr marL="0" lvl="0" indent="0" algn="l" rtl="0">
              <a:lnSpc>
                <a:spcPct val="115000"/>
              </a:lnSpc>
              <a:spcBef>
                <a:spcPts val="0"/>
              </a:spcBef>
              <a:spcAft>
                <a:spcPts val="0"/>
              </a:spcAft>
              <a:buNone/>
            </a:pPr>
            <a:endParaRPr lang="en-IN" sz="2800" dirty="0">
              <a:solidFill>
                <a:schemeClr val="dk1"/>
              </a:solidFill>
            </a:endParaRPr>
          </a:p>
          <a:p>
            <a:pPr marL="0" lvl="0" indent="0" algn="l" rtl="0">
              <a:lnSpc>
                <a:spcPct val="115000"/>
              </a:lnSpc>
              <a:spcBef>
                <a:spcPts val="0"/>
              </a:spcBef>
              <a:spcAft>
                <a:spcPts val="0"/>
              </a:spcAft>
              <a:buNone/>
            </a:pPr>
            <a:r>
              <a:rPr lang="en-IN" sz="2800" b="1" dirty="0">
                <a:solidFill>
                  <a:schemeClr val="dk1"/>
                </a:solidFill>
                <a:latin typeface="Times New Roman"/>
                <a:ea typeface="Times New Roman"/>
                <a:cs typeface="Times New Roman"/>
                <a:sym typeface="Times New Roman"/>
              </a:rPr>
              <a:t>1.customer(</a:t>
            </a:r>
            <a:r>
              <a:rPr lang="en-IN" sz="2800" b="1" u="sng" dirty="0" err="1">
                <a:solidFill>
                  <a:schemeClr val="dk1"/>
                </a:solidFill>
                <a:latin typeface="Times New Roman"/>
                <a:ea typeface="Times New Roman"/>
                <a:cs typeface="Times New Roman"/>
                <a:sym typeface="Times New Roman"/>
              </a:rPr>
              <a:t>c_id</a:t>
            </a:r>
            <a:r>
              <a:rPr lang="en-IN" sz="2800" b="1" dirty="0" err="1">
                <a:solidFill>
                  <a:schemeClr val="dk1"/>
                </a:solidFill>
                <a:latin typeface="Times New Roman"/>
                <a:ea typeface="Times New Roman"/>
                <a:cs typeface="Times New Roman"/>
                <a:sym typeface="Times New Roman"/>
              </a:rPr>
              <a:t>,c_name,c_phone,c_email,c_address</a:t>
            </a:r>
            <a:r>
              <a:rPr lang="en-IN" sz="2800" b="1" dirty="0">
                <a:solidFill>
                  <a:schemeClr val="dk1"/>
                </a:solidFill>
                <a:latin typeface="Times New Roman"/>
                <a:ea typeface="Times New Roman"/>
                <a:cs typeface="Times New Roman"/>
                <a:sym typeface="Times New Roman"/>
              </a:rPr>
              <a:t>)</a:t>
            </a:r>
            <a:br>
              <a:rPr lang="en-IN" sz="2800" b="1" dirty="0">
                <a:solidFill>
                  <a:schemeClr val="dk1"/>
                </a:solidFill>
                <a:latin typeface="Times New Roman"/>
                <a:ea typeface="Times New Roman"/>
                <a:cs typeface="Times New Roman"/>
                <a:sym typeface="Times New Roman"/>
              </a:rPr>
            </a:br>
            <a:r>
              <a:rPr lang="en-IN" sz="2800" b="1" dirty="0">
                <a:solidFill>
                  <a:schemeClr val="dk1"/>
                </a:solidFill>
                <a:latin typeface="Times New Roman"/>
                <a:ea typeface="Times New Roman"/>
                <a:cs typeface="Times New Roman"/>
                <a:sym typeface="Times New Roman"/>
              </a:rPr>
              <a:t>2. order(</a:t>
            </a:r>
            <a:r>
              <a:rPr lang="en-IN" sz="2800" b="1" u="sng" dirty="0" err="1">
                <a:solidFill>
                  <a:schemeClr val="dk1"/>
                </a:solidFill>
                <a:latin typeface="Times New Roman"/>
                <a:ea typeface="Times New Roman"/>
                <a:cs typeface="Times New Roman"/>
                <a:sym typeface="Times New Roman"/>
              </a:rPr>
              <a:t>order_id</a:t>
            </a:r>
            <a:r>
              <a:rPr lang="en-IN" sz="2800" b="1" dirty="0" err="1">
                <a:solidFill>
                  <a:schemeClr val="dk1"/>
                </a:solidFill>
                <a:latin typeface="Times New Roman"/>
                <a:ea typeface="Times New Roman"/>
                <a:cs typeface="Times New Roman"/>
                <a:sym typeface="Times New Roman"/>
              </a:rPr>
              <a:t>,o_name,c_id,contact,state,city</a:t>
            </a:r>
            <a:r>
              <a:rPr lang="en-IN" sz="2800" b="1" dirty="0">
                <a:solidFill>
                  <a:schemeClr val="dk1"/>
                </a:solidFill>
                <a:latin typeface="Times New Roman"/>
                <a:ea typeface="Times New Roman"/>
                <a:cs typeface="Times New Roman"/>
                <a:sym typeface="Times New Roman"/>
              </a:rPr>
              <a:t>)</a:t>
            </a:r>
          </a:p>
          <a:p>
            <a:pPr marL="0" lvl="0" indent="0" algn="l" rtl="0">
              <a:lnSpc>
                <a:spcPct val="115000"/>
              </a:lnSpc>
              <a:spcBef>
                <a:spcPts val="0"/>
              </a:spcBef>
              <a:spcAft>
                <a:spcPts val="0"/>
              </a:spcAft>
              <a:buNone/>
            </a:pPr>
            <a:r>
              <a:rPr lang="en-IN" sz="2800" b="1" dirty="0">
                <a:solidFill>
                  <a:schemeClr val="dk1"/>
                </a:solidFill>
                <a:latin typeface="Times New Roman"/>
                <a:ea typeface="Times New Roman"/>
                <a:cs typeface="Times New Roman"/>
                <a:sym typeface="Times New Roman"/>
              </a:rPr>
              <a:t>3. product(</a:t>
            </a:r>
            <a:r>
              <a:rPr lang="en-IN" sz="2800" b="1" dirty="0" err="1">
                <a:solidFill>
                  <a:schemeClr val="dk1"/>
                </a:solidFill>
                <a:latin typeface="Times New Roman"/>
                <a:ea typeface="Times New Roman"/>
                <a:cs typeface="Times New Roman"/>
                <a:sym typeface="Times New Roman"/>
              </a:rPr>
              <a:t>p_name,</a:t>
            </a:r>
            <a:r>
              <a:rPr lang="en-IN" sz="2800" b="1" u="sng" dirty="0" err="1">
                <a:solidFill>
                  <a:schemeClr val="dk1"/>
                </a:solidFill>
                <a:latin typeface="Times New Roman"/>
                <a:ea typeface="Times New Roman"/>
                <a:cs typeface="Times New Roman"/>
                <a:sym typeface="Times New Roman"/>
              </a:rPr>
              <a:t>p_id</a:t>
            </a:r>
            <a:r>
              <a:rPr lang="en-IN" sz="2800" b="1" dirty="0" err="1">
                <a:solidFill>
                  <a:schemeClr val="dk1"/>
                </a:solidFill>
                <a:latin typeface="Times New Roman"/>
                <a:ea typeface="Times New Roman"/>
                <a:cs typeface="Times New Roman"/>
                <a:sym typeface="Times New Roman"/>
              </a:rPr>
              <a:t>,price</a:t>
            </a:r>
            <a:r>
              <a:rPr lang="en-IN" sz="2800" b="1" dirty="0">
                <a:solidFill>
                  <a:schemeClr val="dk1"/>
                </a:solidFill>
                <a:latin typeface="Times New Roman"/>
                <a:ea typeface="Times New Roman"/>
                <a:cs typeface="Times New Roman"/>
                <a:sym typeface="Times New Roman"/>
              </a:rPr>
              <a:t>)</a:t>
            </a:r>
          </a:p>
          <a:p>
            <a:pPr marL="0" lvl="0" indent="0" algn="l" rtl="0">
              <a:lnSpc>
                <a:spcPct val="115000"/>
              </a:lnSpc>
              <a:spcBef>
                <a:spcPts val="0"/>
              </a:spcBef>
              <a:spcAft>
                <a:spcPts val="0"/>
              </a:spcAft>
              <a:buNone/>
            </a:pPr>
            <a:r>
              <a:rPr lang="en-IN" sz="2800" b="1" dirty="0">
                <a:solidFill>
                  <a:schemeClr val="dk1"/>
                </a:solidFill>
                <a:latin typeface="Times New Roman"/>
                <a:ea typeface="Times New Roman"/>
                <a:cs typeface="Times New Roman"/>
                <a:sym typeface="Times New Roman"/>
              </a:rPr>
              <a:t>4. cart(</a:t>
            </a:r>
            <a:r>
              <a:rPr lang="en-IN" sz="2800" b="1" dirty="0" err="1">
                <a:solidFill>
                  <a:schemeClr val="dk1"/>
                </a:solidFill>
                <a:latin typeface="Times New Roman"/>
                <a:ea typeface="Times New Roman"/>
                <a:cs typeface="Times New Roman"/>
                <a:sym typeface="Times New Roman"/>
              </a:rPr>
              <a:t>quantity,prod_price,prod_id</a:t>
            </a:r>
            <a:r>
              <a:rPr lang="en-IN" sz="2800" b="1" dirty="0">
                <a:solidFill>
                  <a:schemeClr val="dk1"/>
                </a:solidFill>
                <a:latin typeface="Times New Roman"/>
                <a:ea typeface="Times New Roman"/>
                <a:cs typeface="Times New Roman"/>
                <a:sym typeface="Times New Roman"/>
              </a:rPr>
              <a:t>)</a:t>
            </a:r>
          </a:p>
          <a:p>
            <a:pPr marL="0" lvl="0" indent="0" algn="l" rtl="0">
              <a:lnSpc>
                <a:spcPct val="115000"/>
              </a:lnSpc>
              <a:spcBef>
                <a:spcPts val="0"/>
              </a:spcBef>
              <a:spcAft>
                <a:spcPts val="0"/>
              </a:spcAft>
              <a:buNone/>
            </a:pPr>
            <a:r>
              <a:rPr lang="en-IN" sz="2800" b="1" dirty="0">
                <a:solidFill>
                  <a:schemeClr val="dk1"/>
                </a:solidFill>
                <a:latin typeface="Times New Roman"/>
                <a:ea typeface="Times New Roman"/>
                <a:cs typeface="Times New Roman"/>
                <a:sym typeface="Times New Roman"/>
              </a:rPr>
              <a:t>5. login(</a:t>
            </a:r>
            <a:r>
              <a:rPr lang="en-IN" sz="2800" b="1" dirty="0" err="1">
                <a:solidFill>
                  <a:schemeClr val="dk1"/>
                </a:solidFill>
                <a:latin typeface="Times New Roman"/>
                <a:ea typeface="Times New Roman"/>
                <a:cs typeface="Times New Roman"/>
                <a:sym typeface="Times New Roman"/>
              </a:rPr>
              <a:t>user_name,passward</a:t>
            </a:r>
            <a:r>
              <a:rPr lang="en-IN" sz="2800" b="1" dirty="0">
                <a:solidFill>
                  <a:schemeClr val="dk1"/>
                </a:solidFill>
                <a:latin typeface="Times New Roman"/>
                <a:ea typeface="Times New Roman"/>
                <a:cs typeface="Times New Roman"/>
                <a:sym typeface="Times New Roman"/>
              </a:rPr>
              <a:t>)</a:t>
            </a:r>
          </a:p>
          <a:p>
            <a:pPr marL="0" lvl="0" indent="0" algn="l" rtl="0">
              <a:lnSpc>
                <a:spcPct val="115000"/>
              </a:lnSpc>
              <a:spcBef>
                <a:spcPts val="0"/>
              </a:spcBef>
              <a:spcAft>
                <a:spcPts val="0"/>
              </a:spcAft>
              <a:buNone/>
            </a:pPr>
            <a:r>
              <a:rPr lang="en-IN" sz="2800" b="1" dirty="0">
                <a:solidFill>
                  <a:schemeClr val="dk1"/>
                </a:solidFill>
                <a:latin typeface="Times New Roman"/>
                <a:ea typeface="Times New Roman"/>
                <a:cs typeface="Times New Roman"/>
                <a:sym typeface="Times New Roman"/>
              </a:rPr>
              <a:t>6. category(</a:t>
            </a:r>
            <a:r>
              <a:rPr lang="en-IN" sz="2800" b="1" dirty="0" err="1">
                <a:solidFill>
                  <a:schemeClr val="dk1"/>
                </a:solidFill>
                <a:latin typeface="Times New Roman"/>
                <a:ea typeface="Times New Roman"/>
                <a:cs typeface="Times New Roman"/>
                <a:sym typeface="Times New Roman"/>
              </a:rPr>
              <a:t>cat_name,</a:t>
            </a:r>
            <a:r>
              <a:rPr lang="en-IN" sz="2800" b="1" u="sng" dirty="0" err="1">
                <a:solidFill>
                  <a:schemeClr val="dk1"/>
                </a:solidFill>
                <a:latin typeface="Times New Roman"/>
                <a:ea typeface="Times New Roman"/>
                <a:cs typeface="Times New Roman"/>
                <a:sym typeface="Times New Roman"/>
              </a:rPr>
              <a:t>cat_id</a:t>
            </a:r>
            <a:r>
              <a:rPr lang="en-IN" sz="2800" b="1" dirty="0">
                <a:solidFill>
                  <a:schemeClr val="dk1"/>
                </a:solidFill>
                <a:latin typeface="Times New Roman"/>
                <a:ea typeface="Times New Roman"/>
                <a:cs typeface="Times New Roman"/>
                <a:sym typeface="Times New Roman"/>
              </a:rPr>
              <a:t>)</a:t>
            </a:r>
          </a:p>
        </p:txBody>
      </p:sp>
      <p:sp>
        <p:nvSpPr>
          <p:cNvPr id="5" name="TextBox 4">
            <a:extLst>
              <a:ext uri="{FF2B5EF4-FFF2-40B4-BE49-F238E27FC236}">
                <a16:creationId xmlns:a16="http://schemas.microsoft.com/office/drawing/2014/main" id="{46B816A6-BEF2-FA2B-EA37-FB751AC71FBA}"/>
              </a:ext>
            </a:extLst>
          </p:cNvPr>
          <p:cNvSpPr txBox="1"/>
          <p:nvPr/>
        </p:nvSpPr>
        <p:spPr>
          <a:xfrm>
            <a:off x="-569168" y="830752"/>
            <a:ext cx="6102220" cy="385362"/>
          </a:xfrm>
          <a:prstGeom prst="rect">
            <a:avLst/>
          </a:prstGeom>
          <a:noFill/>
        </p:spPr>
        <p:txBody>
          <a:bodyPr wrap="square">
            <a:spAutoFit/>
          </a:bodyPr>
          <a:lstStyle/>
          <a:p>
            <a:pPr marL="285750" lvl="0" indent="-285750" algn="ctr" rtl="0">
              <a:lnSpc>
                <a:spcPct val="115000"/>
              </a:lnSpc>
              <a:spcBef>
                <a:spcPts val="0"/>
              </a:spcBef>
              <a:spcAft>
                <a:spcPts val="0"/>
              </a:spcAft>
              <a:buFont typeface="Wingdings" panose="05000000000000000000" pitchFamily="2" charset="2"/>
              <a:buChar char="q"/>
            </a:pPr>
            <a:r>
              <a:rPr lang="en-IN" sz="1800" b="1" u="sng" dirty="0">
                <a:solidFill>
                  <a:schemeClr val="dk1"/>
                </a:solidFill>
                <a:latin typeface="Times New Roman"/>
                <a:ea typeface="Times New Roman"/>
                <a:cs typeface="Times New Roman"/>
                <a:sym typeface="Times New Roman"/>
              </a:rPr>
              <a:t>SCHEMA</a:t>
            </a:r>
          </a:p>
        </p:txBody>
      </p:sp>
    </p:spTree>
    <p:extLst>
      <p:ext uri="{BB962C8B-B14F-4D97-AF65-F5344CB8AC3E}">
        <p14:creationId xmlns:p14="http://schemas.microsoft.com/office/powerpoint/2010/main" val="3256110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5;g1b47a907e13_0_73">
            <a:extLst>
              <a:ext uri="{FF2B5EF4-FFF2-40B4-BE49-F238E27FC236}">
                <a16:creationId xmlns:a16="http://schemas.microsoft.com/office/drawing/2014/main" id="{984AA780-82BF-96F0-92FE-EAA968B2F79F}"/>
              </a:ext>
            </a:extLst>
          </p:cNvPr>
          <p:cNvSpPr txBox="1"/>
          <p:nvPr/>
        </p:nvSpPr>
        <p:spPr>
          <a:xfrm>
            <a:off x="491041" y="-138195"/>
            <a:ext cx="9745313" cy="4801284"/>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Times New Roman"/>
              <a:buAutoNum type="arabicPeriod"/>
            </a:pPr>
            <a:r>
              <a:rPr lang="en-IN" sz="2400" b="1" dirty="0">
                <a:latin typeface="Times New Roman"/>
                <a:ea typeface="Times New Roman"/>
                <a:cs typeface="Times New Roman"/>
                <a:sym typeface="Times New Roman"/>
              </a:rPr>
              <a:t>Customer table </a:t>
            </a:r>
            <a:endParaRPr sz="2400" b="1"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IN" sz="2400" b="1" dirty="0">
                <a:latin typeface="Times New Roman"/>
                <a:ea typeface="Times New Roman"/>
                <a:cs typeface="Times New Roman"/>
                <a:sym typeface="Times New Roman"/>
              </a:rPr>
              <a:t>1NF</a:t>
            </a:r>
            <a:endParaRPr sz="2400" b="1" dirty="0">
              <a:latin typeface="Times New Roman"/>
              <a:ea typeface="Times New Roman"/>
              <a:cs typeface="Times New Roman"/>
              <a:sym typeface="Times New Roman"/>
            </a:endParaRPr>
          </a:p>
          <a:p>
            <a:pPr marL="0" lvl="0" indent="0" algn="l" rtl="0">
              <a:spcBef>
                <a:spcPts val="0"/>
              </a:spcBef>
              <a:spcAft>
                <a:spcPts val="0"/>
              </a:spcAft>
              <a:buNone/>
            </a:pPr>
            <a:endParaRPr sz="2400" b="1" dirty="0">
              <a:latin typeface="Times New Roman"/>
              <a:ea typeface="Times New Roman"/>
              <a:cs typeface="Times New Roman"/>
              <a:sym typeface="Times New Roman"/>
            </a:endParaRPr>
          </a:p>
          <a:p>
            <a:pPr marL="0" lvl="0" indent="0" algn="l" rtl="0">
              <a:spcBef>
                <a:spcPts val="0"/>
              </a:spcBef>
              <a:spcAft>
                <a:spcPts val="0"/>
              </a:spcAft>
              <a:buNone/>
            </a:pPr>
            <a:endParaRPr sz="2400" b="1" dirty="0">
              <a:latin typeface="Times New Roman"/>
              <a:ea typeface="Times New Roman"/>
              <a:cs typeface="Times New Roman"/>
              <a:sym typeface="Times New Roman"/>
            </a:endParaRPr>
          </a:p>
          <a:p>
            <a:pPr marL="0" lvl="0" indent="0" algn="l" rtl="0">
              <a:spcBef>
                <a:spcPts val="0"/>
              </a:spcBef>
              <a:spcAft>
                <a:spcPts val="0"/>
              </a:spcAft>
              <a:buNone/>
            </a:pPr>
            <a:endParaRPr sz="2400" b="1" dirty="0">
              <a:latin typeface="Times New Roman"/>
              <a:ea typeface="Times New Roman"/>
              <a:cs typeface="Times New Roman"/>
              <a:sym typeface="Times New Roman"/>
            </a:endParaRPr>
          </a:p>
          <a:p>
            <a:pPr marL="0" lvl="0" indent="0" algn="l" rtl="0">
              <a:spcBef>
                <a:spcPts val="0"/>
              </a:spcBef>
              <a:spcAft>
                <a:spcPts val="0"/>
              </a:spcAft>
              <a:buNone/>
            </a:pPr>
            <a:r>
              <a:rPr lang="en-IN" sz="2100" b="1" dirty="0">
                <a:latin typeface="Times New Roman"/>
                <a:ea typeface="Times New Roman"/>
                <a:cs typeface="Times New Roman"/>
                <a:sym typeface="Times New Roman"/>
              </a:rPr>
              <a:t> </a:t>
            </a:r>
            <a:endParaRPr sz="2100" b="1" dirty="0">
              <a:latin typeface="Times New Roman"/>
              <a:ea typeface="Times New Roman"/>
              <a:cs typeface="Times New Roman"/>
              <a:sym typeface="Times New Roman"/>
            </a:endParaRPr>
          </a:p>
          <a:p>
            <a:pPr marL="0" lvl="0" indent="0" algn="l" rtl="0">
              <a:spcBef>
                <a:spcPts val="0"/>
              </a:spcBef>
              <a:spcAft>
                <a:spcPts val="0"/>
              </a:spcAft>
              <a:buNone/>
            </a:pPr>
            <a:endParaRPr sz="2100" b="1"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IN" sz="2400" dirty="0">
                <a:solidFill>
                  <a:srgbClr val="FF0000"/>
                </a:solidFill>
                <a:latin typeface="Times New Roman"/>
                <a:ea typeface="Times New Roman"/>
                <a:cs typeface="Times New Roman"/>
                <a:sym typeface="Times New Roman"/>
              </a:rPr>
              <a:t>we can see that the </a:t>
            </a:r>
            <a:r>
              <a:rPr lang="en-IN" sz="2400" dirty="0" err="1">
                <a:solidFill>
                  <a:srgbClr val="FF0000"/>
                </a:solidFill>
                <a:latin typeface="Times New Roman"/>
                <a:ea typeface="Times New Roman"/>
                <a:cs typeface="Times New Roman"/>
                <a:sym typeface="Times New Roman"/>
              </a:rPr>
              <a:t>c_phone_no</a:t>
            </a:r>
            <a:r>
              <a:rPr lang="en-IN" sz="2400" dirty="0">
                <a:solidFill>
                  <a:srgbClr val="FF0000"/>
                </a:solidFill>
                <a:latin typeface="Times New Roman"/>
                <a:ea typeface="Times New Roman"/>
                <a:cs typeface="Times New Roman"/>
                <a:sym typeface="Times New Roman"/>
              </a:rPr>
              <a:t> Number column has two values. Thus it violated the 1st NF. Now if we apply the 1st NF to the above table we get the below table as the result.</a:t>
            </a:r>
            <a:endParaRPr sz="2400" dirty="0">
              <a:solidFill>
                <a:srgbClr val="FF0000"/>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2100" b="1" dirty="0">
              <a:latin typeface="Times New Roman"/>
              <a:ea typeface="Times New Roman"/>
              <a:cs typeface="Times New Roman"/>
              <a:sym typeface="Times New Roman"/>
            </a:endParaRPr>
          </a:p>
          <a:p>
            <a:pPr marL="0" lvl="0" indent="0" algn="l" rtl="0">
              <a:spcBef>
                <a:spcPts val="0"/>
              </a:spcBef>
              <a:spcAft>
                <a:spcPts val="0"/>
              </a:spcAft>
              <a:buNone/>
            </a:pPr>
            <a:endParaRPr sz="2100" b="1" dirty="0">
              <a:latin typeface="Times New Roman"/>
              <a:ea typeface="Times New Roman"/>
              <a:cs typeface="Times New Roman"/>
              <a:sym typeface="Times New Roman"/>
            </a:endParaRPr>
          </a:p>
          <a:p>
            <a:pPr marL="457200" lvl="0" indent="0" algn="l" rtl="0">
              <a:spcBef>
                <a:spcPts val="0"/>
              </a:spcBef>
              <a:spcAft>
                <a:spcPts val="0"/>
              </a:spcAft>
              <a:buNone/>
            </a:pPr>
            <a:endParaRPr sz="2400" b="1" dirty="0">
              <a:latin typeface="Times New Roman"/>
              <a:ea typeface="Times New Roman"/>
              <a:cs typeface="Times New Roman"/>
              <a:sym typeface="Times New Roman"/>
            </a:endParaRPr>
          </a:p>
        </p:txBody>
      </p:sp>
      <p:graphicFrame>
        <p:nvGraphicFramePr>
          <p:cNvPr id="3" name="Google Shape;136;g1b47a907e13_0_73">
            <a:extLst>
              <a:ext uri="{FF2B5EF4-FFF2-40B4-BE49-F238E27FC236}">
                <a16:creationId xmlns:a16="http://schemas.microsoft.com/office/drawing/2014/main" id="{5F9AB9AF-AA45-AB38-6752-83A9A3753728}"/>
              </a:ext>
            </a:extLst>
          </p:cNvPr>
          <p:cNvGraphicFramePr/>
          <p:nvPr>
            <p:extLst>
              <p:ext uri="{D42A27DB-BD31-4B8C-83A1-F6EECF244321}">
                <p14:modId xmlns:p14="http://schemas.microsoft.com/office/powerpoint/2010/main" val="764324289"/>
              </p:ext>
            </p:extLst>
          </p:nvPr>
        </p:nvGraphicFramePr>
        <p:xfrm>
          <a:off x="1903062" y="421769"/>
          <a:ext cx="8584547" cy="1701771"/>
        </p:xfrm>
        <a:graphic>
          <a:graphicData uri="http://schemas.openxmlformats.org/drawingml/2006/table">
            <a:tbl>
              <a:tblPr>
                <a:noFill/>
              </a:tblPr>
              <a:tblGrid>
                <a:gridCol w="952105">
                  <a:extLst>
                    <a:ext uri="{9D8B030D-6E8A-4147-A177-3AD203B41FA5}">
                      <a16:colId xmlns:a16="http://schemas.microsoft.com/office/drawing/2014/main" val="20000"/>
                    </a:ext>
                  </a:extLst>
                </a:gridCol>
                <a:gridCol w="2426508">
                  <a:extLst>
                    <a:ext uri="{9D8B030D-6E8A-4147-A177-3AD203B41FA5}">
                      <a16:colId xmlns:a16="http://schemas.microsoft.com/office/drawing/2014/main" val="20001"/>
                    </a:ext>
                  </a:extLst>
                </a:gridCol>
                <a:gridCol w="1912227">
                  <a:extLst>
                    <a:ext uri="{9D8B030D-6E8A-4147-A177-3AD203B41FA5}">
                      <a16:colId xmlns:a16="http://schemas.microsoft.com/office/drawing/2014/main" val="20002"/>
                    </a:ext>
                  </a:extLst>
                </a:gridCol>
                <a:gridCol w="1726163">
                  <a:extLst>
                    <a:ext uri="{9D8B030D-6E8A-4147-A177-3AD203B41FA5}">
                      <a16:colId xmlns:a16="http://schemas.microsoft.com/office/drawing/2014/main" val="20003"/>
                    </a:ext>
                  </a:extLst>
                </a:gridCol>
                <a:gridCol w="1567544">
                  <a:extLst>
                    <a:ext uri="{9D8B030D-6E8A-4147-A177-3AD203B41FA5}">
                      <a16:colId xmlns:a16="http://schemas.microsoft.com/office/drawing/2014/main" val="20004"/>
                    </a:ext>
                  </a:extLst>
                </a:gridCol>
              </a:tblGrid>
              <a:tr h="281126">
                <a:tc>
                  <a:txBody>
                    <a:bodyPr/>
                    <a:lstStyle/>
                    <a:p>
                      <a:pPr marL="0" lvl="0" indent="0" algn="l" rtl="0">
                        <a:spcBef>
                          <a:spcPts val="0"/>
                        </a:spcBef>
                        <a:spcAft>
                          <a:spcPts val="0"/>
                        </a:spcAft>
                        <a:buNone/>
                      </a:pPr>
                      <a:r>
                        <a:rPr lang="en-IN" sz="1200" dirty="0" err="1">
                          <a:latin typeface="Times New Roman"/>
                          <a:ea typeface="Times New Roman"/>
                          <a:cs typeface="Times New Roman"/>
                          <a:sym typeface="Times New Roman"/>
                        </a:rPr>
                        <a:t>C_id</a:t>
                      </a:r>
                      <a:endParaRPr sz="12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200" dirty="0" err="1">
                          <a:latin typeface="Times New Roman"/>
                          <a:ea typeface="Times New Roman"/>
                          <a:cs typeface="Times New Roman"/>
                          <a:sym typeface="Times New Roman"/>
                        </a:rPr>
                        <a:t>C_name</a:t>
                      </a:r>
                      <a:endParaRPr sz="12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200" dirty="0" err="1">
                          <a:latin typeface="Times New Roman"/>
                          <a:ea typeface="Times New Roman"/>
                          <a:cs typeface="Times New Roman"/>
                          <a:sym typeface="Times New Roman"/>
                        </a:rPr>
                        <a:t>C_phone_no</a:t>
                      </a:r>
                      <a:endParaRPr sz="12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200" dirty="0" err="1"/>
                        <a:t>C_mail</a:t>
                      </a:r>
                      <a:endParaRPr sz="1200" dirty="0"/>
                    </a:p>
                  </a:txBody>
                  <a:tcPr marL="91425" marR="91425" marT="91425" marB="91425"/>
                </a:tc>
                <a:tc>
                  <a:txBody>
                    <a:bodyPr/>
                    <a:lstStyle/>
                    <a:p>
                      <a:pPr marL="0" lvl="0" indent="0" algn="l" rtl="0">
                        <a:spcBef>
                          <a:spcPts val="0"/>
                        </a:spcBef>
                        <a:spcAft>
                          <a:spcPts val="0"/>
                        </a:spcAft>
                        <a:buNone/>
                      </a:pPr>
                      <a:r>
                        <a:rPr lang="en-IN" sz="1200" dirty="0" err="1"/>
                        <a:t>C_Adress</a:t>
                      </a:r>
                      <a:r>
                        <a:rPr lang="en-IN" sz="1200" dirty="0"/>
                        <a:t> </a:t>
                      </a:r>
                      <a:endParaRPr sz="1200" dirty="0"/>
                    </a:p>
                  </a:txBody>
                  <a:tcPr marL="91425" marR="91425" marT="91425" marB="91425"/>
                </a:tc>
                <a:extLst>
                  <a:ext uri="{0D108BD9-81ED-4DB2-BD59-A6C34878D82A}">
                    <a16:rowId xmlns:a16="http://schemas.microsoft.com/office/drawing/2014/main" val="10000"/>
                  </a:ext>
                </a:extLst>
              </a:tr>
              <a:tr h="421701">
                <a:tc>
                  <a:txBody>
                    <a:bodyPr/>
                    <a:lstStyle/>
                    <a:p>
                      <a:pPr marL="0" lvl="0" indent="0" algn="l" rtl="0">
                        <a:spcBef>
                          <a:spcPts val="0"/>
                        </a:spcBef>
                        <a:spcAft>
                          <a:spcPts val="0"/>
                        </a:spcAft>
                        <a:buNone/>
                      </a:pPr>
                      <a:r>
                        <a:rPr lang="en-IN" sz="1200"/>
                        <a:t>1</a:t>
                      </a:r>
                      <a:endParaRPr sz="1200"/>
                    </a:p>
                  </a:txBody>
                  <a:tcPr marL="91425" marR="91425" marT="91425" marB="91425"/>
                </a:tc>
                <a:tc>
                  <a:txBody>
                    <a:bodyPr/>
                    <a:lstStyle/>
                    <a:p>
                      <a:pPr marL="0" lvl="0" indent="0" algn="l" rtl="0">
                        <a:spcBef>
                          <a:spcPts val="0"/>
                        </a:spcBef>
                        <a:spcAft>
                          <a:spcPts val="0"/>
                        </a:spcAft>
                        <a:buNone/>
                      </a:pPr>
                      <a:r>
                        <a:rPr lang="en-IN" sz="1200" dirty="0"/>
                        <a:t>PRATHAMESH </a:t>
                      </a:r>
                      <a:r>
                        <a:rPr lang="en-IN" sz="1200" dirty="0" err="1"/>
                        <a:t>kULKARNI</a:t>
                      </a:r>
                      <a:endParaRPr sz="1200" dirty="0"/>
                    </a:p>
                  </a:txBody>
                  <a:tcPr marL="91425" marR="91425" marT="91425" marB="91425"/>
                </a:tc>
                <a:tc>
                  <a:txBody>
                    <a:bodyPr/>
                    <a:lstStyle/>
                    <a:p>
                      <a:pPr marL="0" lvl="0" indent="0" algn="l" rtl="0">
                        <a:spcBef>
                          <a:spcPts val="0"/>
                        </a:spcBef>
                        <a:spcAft>
                          <a:spcPts val="0"/>
                        </a:spcAft>
                        <a:buNone/>
                      </a:pPr>
                      <a:r>
                        <a:rPr lang="en-IN" sz="1200" dirty="0"/>
                        <a:t>9586889655,9586252126</a:t>
                      </a:r>
                      <a:endParaRPr sz="1200" dirty="0"/>
                    </a:p>
                  </a:txBody>
                  <a:tcPr marL="91425" marR="91425" marT="91425" marB="91425"/>
                </a:tc>
                <a:tc>
                  <a:txBody>
                    <a:bodyPr/>
                    <a:lstStyle/>
                    <a:p>
                      <a:pPr marL="0" lvl="0" indent="0" algn="l" rtl="0">
                        <a:spcBef>
                          <a:spcPts val="0"/>
                        </a:spcBef>
                        <a:spcAft>
                          <a:spcPts val="0"/>
                        </a:spcAft>
                        <a:buNone/>
                      </a:pPr>
                      <a:r>
                        <a:rPr lang="en-IN" sz="1200" dirty="0"/>
                        <a:t>prathamesh@gmail.com</a:t>
                      </a:r>
                      <a:endParaRPr sz="1200" dirty="0"/>
                    </a:p>
                  </a:txBody>
                  <a:tcPr marL="91425" marR="91425" marT="91425" marB="91425"/>
                </a:tc>
                <a:tc>
                  <a:txBody>
                    <a:bodyPr/>
                    <a:lstStyle/>
                    <a:p>
                      <a:pPr marL="0" lvl="0" indent="0" algn="l" rtl="0">
                        <a:spcBef>
                          <a:spcPts val="0"/>
                        </a:spcBef>
                        <a:spcAft>
                          <a:spcPts val="0"/>
                        </a:spcAft>
                        <a:buNone/>
                      </a:pPr>
                      <a:r>
                        <a:rPr lang="en-IN" sz="1200" dirty="0"/>
                        <a:t>PUNE</a:t>
                      </a:r>
                      <a:endParaRPr sz="1200" dirty="0"/>
                    </a:p>
                  </a:txBody>
                  <a:tcPr marL="91425" marR="91425" marT="91425" marB="91425"/>
                </a:tc>
                <a:extLst>
                  <a:ext uri="{0D108BD9-81ED-4DB2-BD59-A6C34878D82A}">
                    <a16:rowId xmlns:a16="http://schemas.microsoft.com/office/drawing/2014/main" val="10001"/>
                  </a:ext>
                </a:extLst>
              </a:tr>
              <a:tr h="281126">
                <a:tc>
                  <a:txBody>
                    <a:bodyPr/>
                    <a:lstStyle/>
                    <a:p>
                      <a:pPr marL="0" lvl="0" indent="0" algn="l" rtl="0">
                        <a:spcBef>
                          <a:spcPts val="0"/>
                        </a:spcBef>
                        <a:spcAft>
                          <a:spcPts val="0"/>
                        </a:spcAft>
                        <a:buNone/>
                      </a:pPr>
                      <a:r>
                        <a:rPr lang="en-IN" sz="1200"/>
                        <a:t>2</a:t>
                      </a:r>
                      <a:endParaRPr sz="1200"/>
                    </a:p>
                  </a:txBody>
                  <a:tcPr marL="91425" marR="91425" marT="91425" marB="91425"/>
                </a:tc>
                <a:tc>
                  <a:txBody>
                    <a:bodyPr/>
                    <a:lstStyle/>
                    <a:p>
                      <a:pPr marL="0" lvl="0" indent="0" algn="l" rtl="0">
                        <a:spcBef>
                          <a:spcPts val="0"/>
                        </a:spcBef>
                        <a:spcAft>
                          <a:spcPts val="0"/>
                        </a:spcAft>
                        <a:buNone/>
                      </a:pPr>
                      <a:r>
                        <a:rPr lang="en-IN" sz="1200" dirty="0"/>
                        <a:t>RAHUL NARODE</a:t>
                      </a:r>
                      <a:endParaRPr sz="1200" dirty="0"/>
                    </a:p>
                  </a:txBody>
                  <a:tcPr marL="91425" marR="91425" marT="91425" marB="91425"/>
                </a:tc>
                <a:tc>
                  <a:txBody>
                    <a:bodyPr/>
                    <a:lstStyle/>
                    <a:p>
                      <a:pPr marL="0" lvl="0" indent="0" algn="l" rtl="0">
                        <a:spcBef>
                          <a:spcPts val="0"/>
                        </a:spcBef>
                        <a:spcAft>
                          <a:spcPts val="0"/>
                        </a:spcAft>
                        <a:buNone/>
                      </a:pPr>
                      <a:r>
                        <a:rPr lang="en-IN" sz="1200" dirty="0"/>
                        <a:t>95865265566</a:t>
                      </a:r>
                      <a:endParaRPr sz="1200" dirty="0"/>
                    </a:p>
                  </a:txBody>
                  <a:tcPr marL="91425" marR="91425" marT="91425" marB="91425"/>
                </a:tc>
                <a:tc>
                  <a:txBody>
                    <a:bodyPr/>
                    <a:lstStyle/>
                    <a:p>
                      <a:pPr marL="0" lvl="0" indent="0" algn="l" rtl="0">
                        <a:spcBef>
                          <a:spcPts val="0"/>
                        </a:spcBef>
                        <a:spcAft>
                          <a:spcPts val="0"/>
                        </a:spcAft>
                        <a:buNone/>
                      </a:pPr>
                      <a:r>
                        <a:rPr lang="en-IN" sz="1200" dirty="0"/>
                        <a:t>rahul@gmail.com</a:t>
                      </a:r>
                      <a:endParaRPr sz="1200" dirty="0"/>
                    </a:p>
                  </a:txBody>
                  <a:tcPr marL="91425" marR="91425" marT="91425" marB="91425"/>
                </a:tc>
                <a:tc>
                  <a:txBody>
                    <a:bodyPr/>
                    <a:lstStyle/>
                    <a:p>
                      <a:pPr marL="0" lvl="0" indent="0" algn="l" rtl="0">
                        <a:spcBef>
                          <a:spcPts val="0"/>
                        </a:spcBef>
                        <a:spcAft>
                          <a:spcPts val="0"/>
                        </a:spcAft>
                        <a:buNone/>
                      </a:pPr>
                      <a:r>
                        <a:rPr lang="en-IN" sz="1200" dirty="0"/>
                        <a:t>GOA</a:t>
                      </a:r>
                      <a:endParaRPr sz="1200" dirty="0"/>
                    </a:p>
                  </a:txBody>
                  <a:tcPr marL="91425" marR="91425" marT="91425" marB="91425"/>
                </a:tc>
                <a:extLst>
                  <a:ext uri="{0D108BD9-81ED-4DB2-BD59-A6C34878D82A}">
                    <a16:rowId xmlns:a16="http://schemas.microsoft.com/office/drawing/2014/main" val="10002"/>
                  </a:ext>
                </a:extLst>
              </a:tr>
              <a:tr h="421701">
                <a:tc>
                  <a:txBody>
                    <a:bodyPr/>
                    <a:lstStyle/>
                    <a:p>
                      <a:pPr marL="0" lvl="0" indent="0" algn="l" rtl="0">
                        <a:spcBef>
                          <a:spcPts val="0"/>
                        </a:spcBef>
                        <a:spcAft>
                          <a:spcPts val="0"/>
                        </a:spcAft>
                        <a:buNone/>
                      </a:pPr>
                      <a:r>
                        <a:rPr lang="en-IN" sz="1200" dirty="0"/>
                        <a:t>3</a:t>
                      </a:r>
                    </a:p>
                    <a:p>
                      <a:pPr marL="0" lvl="0" indent="0" algn="l" rtl="0">
                        <a:spcBef>
                          <a:spcPts val="0"/>
                        </a:spcBef>
                        <a:spcAft>
                          <a:spcPts val="0"/>
                        </a:spcAft>
                        <a:buNone/>
                      </a:pPr>
                      <a:endParaRPr sz="1200" dirty="0"/>
                    </a:p>
                  </a:txBody>
                  <a:tcPr marL="91425" marR="91425" marT="91425" marB="91425"/>
                </a:tc>
                <a:tc>
                  <a:txBody>
                    <a:bodyPr/>
                    <a:lstStyle/>
                    <a:p>
                      <a:pPr marL="0" lvl="0" indent="0" algn="l" rtl="0">
                        <a:spcBef>
                          <a:spcPts val="0"/>
                        </a:spcBef>
                        <a:spcAft>
                          <a:spcPts val="0"/>
                        </a:spcAft>
                        <a:buNone/>
                      </a:pPr>
                      <a:r>
                        <a:rPr lang="en-IN" sz="1200" dirty="0"/>
                        <a:t>PALLAVI KANKUTE</a:t>
                      </a:r>
                      <a:endParaRPr sz="1200" dirty="0"/>
                    </a:p>
                  </a:txBody>
                  <a:tcPr marL="91425" marR="91425" marT="91425" marB="91425"/>
                </a:tc>
                <a:tc>
                  <a:txBody>
                    <a:bodyPr/>
                    <a:lstStyle/>
                    <a:p>
                      <a:pPr marL="0" lvl="0" indent="0" algn="l" rtl="0">
                        <a:spcBef>
                          <a:spcPts val="0"/>
                        </a:spcBef>
                        <a:spcAft>
                          <a:spcPts val="0"/>
                        </a:spcAft>
                        <a:buNone/>
                      </a:pPr>
                      <a:r>
                        <a:rPr lang="en-IN" sz="1200" dirty="0"/>
                        <a:t>+91 9772342113</a:t>
                      </a:r>
                      <a:endParaRPr sz="1200" dirty="0"/>
                    </a:p>
                  </a:txBody>
                  <a:tcPr marL="91425" marR="91425" marT="91425" marB="91425"/>
                </a:tc>
                <a:tc>
                  <a:txBody>
                    <a:bodyPr/>
                    <a:lstStyle/>
                    <a:p>
                      <a:pPr marL="0" lvl="0" indent="0" algn="l" rtl="0">
                        <a:spcBef>
                          <a:spcPts val="0"/>
                        </a:spcBef>
                        <a:spcAft>
                          <a:spcPts val="0"/>
                        </a:spcAft>
                        <a:buNone/>
                      </a:pPr>
                      <a:r>
                        <a:rPr lang="en-IN" sz="1200" dirty="0"/>
                        <a:t>pallavi@gmail.com</a:t>
                      </a:r>
                      <a:endParaRPr sz="1200" dirty="0"/>
                    </a:p>
                  </a:txBody>
                  <a:tcPr marL="91425" marR="91425" marT="91425" marB="91425"/>
                </a:tc>
                <a:tc>
                  <a:txBody>
                    <a:bodyPr/>
                    <a:lstStyle/>
                    <a:p>
                      <a:pPr marL="0" lvl="0" indent="0" algn="l" rtl="0">
                        <a:spcBef>
                          <a:spcPts val="0"/>
                        </a:spcBef>
                        <a:spcAft>
                          <a:spcPts val="0"/>
                        </a:spcAft>
                        <a:buNone/>
                      </a:pPr>
                      <a:r>
                        <a:rPr lang="en-IN" sz="1200" dirty="0"/>
                        <a:t>MUMBAI</a:t>
                      </a:r>
                      <a:endParaRPr sz="1200" dirty="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4" name="Google Shape;136;g1b47a907e13_0_73">
            <a:extLst>
              <a:ext uri="{FF2B5EF4-FFF2-40B4-BE49-F238E27FC236}">
                <a16:creationId xmlns:a16="http://schemas.microsoft.com/office/drawing/2014/main" id="{9EC57DFF-1FCB-F643-BFB5-4BFD67A209EA}"/>
              </a:ext>
            </a:extLst>
          </p:cNvPr>
          <p:cNvGraphicFramePr/>
          <p:nvPr>
            <p:extLst>
              <p:ext uri="{D42A27DB-BD31-4B8C-83A1-F6EECF244321}">
                <p14:modId xmlns:p14="http://schemas.microsoft.com/office/powerpoint/2010/main" val="841113675"/>
              </p:ext>
            </p:extLst>
          </p:nvPr>
        </p:nvGraphicFramePr>
        <p:xfrm>
          <a:off x="111967" y="3671543"/>
          <a:ext cx="12191999" cy="2011560"/>
        </p:xfrm>
        <a:graphic>
          <a:graphicData uri="http://schemas.openxmlformats.org/drawingml/2006/table">
            <a:tbl>
              <a:tblPr>
                <a:noFill/>
              </a:tblPr>
              <a:tblGrid>
                <a:gridCol w="2120448">
                  <a:extLst>
                    <a:ext uri="{9D8B030D-6E8A-4147-A177-3AD203B41FA5}">
                      <a16:colId xmlns:a16="http://schemas.microsoft.com/office/drawing/2014/main" val="20000"/>
                    </a:ext>
                  </a:extLst>
                </a:gridCol>
                <a:gridCol w="2677948">
                  <a:extLst>
                    <a:ext uri="{9D8B030D-6E8A-4147-A177-3AD203B41FA5}">
                      <a16:colId xmlns:a16="http://schemas.microsoft.com/office/drawing/2014/main" val="20001"/>
                    </a:ext>
                  </a:extLst>
                </a:gridCol>
                <a:gridCol w="2461210">
                  <a:extLst>
                    <a:ext uri="{9D8B030D-6E8A-4147-A177-3AD203B41FA5}">
                      <a16:colId xmlns:a16="http://schemas.microsoft.com/office/drawing/2014/main" val="20002"/>
                    </a:ext>
                  </a:extLst>
                </a:gridCol>
                <a:gridCol w="2461210">
                  <a:extLst>
                    <a:ext uri="{9D8B030D-6E8A-4147-A177-3AD203B41FA5}">
                      <a16:colId xmlns:a16="http://schemas.microsoft.com/office/drawing/2014/main" val="20003"/>
                    </a:ext>
                  </a:extLst>
                </a:gridCol>
                <a:gridCol w="2471183">
                  <a:extLst>
                    <a:ext uri="{9D8B030D-6E8A-4147-A177-3AD203B41FA5}">
                      <a16:colId xmlns:a16="http://schemas.microsoft.com/office/drawing/2014/main" val="20004"/>
                    </a:ext>
                  </a:extLst>
                </a:gridCol>
              </a:tblGrid>
              <a:tr h="281126">
                <a:tc>
                  <a:txBody>
                    <a:bodyPr/>
                    <a:lstStyle/>
                    <a:p>
                      <a:pPr marL="0" lvl="0" indent="0" algn="l" rtl="0">
                        <a:spcBef>
                          <a:spcPts val="0"/>
                        </a:spcBef>
                        <a:spcAft>
                          <a:spcPts val="0"/>
                        </a:spcAft>
                        <a:buNone/>
                      </a:pPr>
                      <a:r>
                        <a:rPr lang="en-IN" sz="1200" dirty="0" err="1">
                          <a:latin typeface="Times New Roman"/>
                          <a:ea typeface="Times New Roman"/>
                          <a:cs typeface="Times New Roman"/>
                          <a:sym typeface="Times New Roman"/>
                        </a:rPr>
                        <a:t>C_id</a:t>
                      </a:r>
                      <a:endParaRPr sz="12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200" dirty="0" err="1">
                          <a:latin typeface="Times New Roman"/>
                          <a:ea typeface="Times New Roman"/>
                          <a:cs typeface="Times New Roman"/>
                          <a:sym typeface="Times New Roman"/>
                        </a:rPr>
                        <a:t>C_name</a:t>
                      </a:r>
                      <a:endParaRPr sz="12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200" dirty="0" err="1">
                          <a:latin typeface="Times New Roman"/>
                          <a:ea typeface="Times New Roman"/>
                          <a:cs typeface="Times New Roman"/>
                          <a:sym typeface="Times New Roman"/>
                        </a:rPr>
                        <a:t>C_phone_no</a:t>
                      </a:r>
                      <a:endParaRPr sz="12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200" dirty="0" err="1"/>
                        <a:t>C_mail</a:t>
                      </a:r>
                      <a:endParaRPr sz="1200" dirty="0"/>
                    </a:p>
                  </a:txBody>
                  <a:tcPr marL="91425" marR="91425" marT="91425" marB="91425"/>
                </a:tc>
                <a:tc>
                  <a:txBody>
                    <a:bodyPr/>
                    <a:lstStyle/>
                    <a:p>
                      <a:pPr marL="0" lvl="0" indent="0" algn="l" rtl="0">
                        <a:spcBef>
                          <a:spcPts val="0"/>
                        </a:spcBef>
                        <a:spcAft>
                          <a:spcPts val="0"/>
                        </a:spcAft>
                        <a:buNone/>
                      </a:pPr>
                      <a:r>
                        <a:rPr lang="en-IN" sz="1200" dirty="0" err="1"/>
                        <a:t>C_Adress</a:t>
                      </a:r>
                      <a:r>
                        <a:rPr lang="en-IN" sz="1200" dirty="0"/>
                        <a:t> </a:t>
                      </a:r>
                      <a:endParaRPr sz="1200" dirty="0"/>
                    </a:p>
                  </a:txBody>
                  <a:tcPr marL="91425" marR="91425" marT="91425" marB="91425"/>
                </a:tc>
                <a:extLst>
                  <a:ext uri="{0D108BD9-81ED-4DB2-BD59-A6C34878D82A}">
                    <a16:rowId xmlns:a16="http://schemas.microsoft.com/office/drawing/2014/main" val="10000"/>
                  </a:ext>
                </a:extLst>
              </a:tr>
              <a:tr h="340857">
                <a:tc>
                  <a:txBody>
                    <a:bodyPr/>
                    <a:lstStyle/>
                    <a:p>
                      <a:pPr marL="0" lvl="0" indent="0" algn="l" rtl="0">
                        <a:spcBef>
                          <a:spcPts val="0"/>
                        </a:spcBef>
                        <a:spcAft>
                          <a:spcPts val="0"/>
                        </a:spcAft>
                        <a:buNone/>
                      </a:pPr>
                      <a:r>
                        <a:rPr lang="en-IN" sz="1200" dirty="0"/>
                        <a:t>1</a:t>
                      </a:r>
                      <a:endParaRPr sz="12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PRATHAMESH </a:t>
                      </a:r>
                      <a:r>
                        <a:rPr lang="en-IN" sz="1200" dirty="0" err="1"/>
                        <a:t>kULKARNI</a:t>
                      </a:r>
                      <a:endParaRPr lang="en-IN" sz="1200" dirty="0"/>
                    </a:p>
                    <a:p>
                      <a:pPr marL="0" lvl="0" indent="0" algn="l" rtl="0">
                        <a:spcBef>
                          <a:spcPts val="0"/>
                        </a:spcBef>
                        <a:spcAft>
                          <a:spcPts val="0"/>
                        </a:spcAft>
                        <a:buNone/>
                      </a:pPr>
                      <a:endParaRPr sz="1200" dirty="0"/>
                    </a:p>
                  </a:txBody>
                  <a:tcPr marL="91425" marR="91425" marT="91425" marB="91425"/>
                </a:tc>
                <a:tc>
                  <a:txBody>
                    <a:bodyPr/>
                    <a:lstStyle/>
                    <a:p>
                      <a:pPr marL="0" lvl="0" indent="0" algn="l" rtl="0">
                        <a:spcBef>
                          <a:spcPts val="0"/>
                        </a:spcBef>
                        <a:spcAft>
                          <a:spcPts val="0"/>
                        </a:spcAft>
                        <a:buNone/>
                      </a:pPr>
                      <a:r>
                        <a:rPr lang="en-IN" sz="1200" dirty="0"/>
                        <a:t>   9586889655</a:t>
                      </a:r>
                      <a:endParaRPr sz="1200" dirty="0"/>
                    </a:p>
                  </a:txBody>
                  <a:tcPr marL="91425" marR="91425" marT="91425" marB="91425"/>
                </a:tc>
                <a:tc>
                  <a:txBody>
                    <a:bodyPr/>
                    <a:lstStyle/>
                    <a:p>
                      <a:pPr marL="0" lvl="0" indent="0" algn="l" rtl="0">
                        <a:spcBef>
                          <a:spcPts val="0"/>
                        </a:spcBef>
                        <a:spcAft>
                          <a:spcPts val="0"/>
                        </a:spcAft>
                        <a:buNone/>
                      </a:pPr>
                      <a:r>
                        <a:rPr lang="en-IN" sz="1200" dirty="0"/>
                        <a:t>kabibansode@gmail.com</a:t>
                      </a:r>
                      <a:endParaRPr sz="1200" dirty="0"/>
                    </a:p>
                  </a:txBody>
                  <a:tcPr marL="91425" marR="91425" marT="91425" marB="91425"/>
                </a:tc>
                <a:tc>
                  <a:txBody>
                    <a:bodyPr/>
                    <a:lstStyle/>
                    <a:p>
                      <a:pPr marL="0" lvl="0" indent="0" algn="l" rtl="0">
                        <a:spcBef>
                          <a:spcPts val="0"/>
                        </a:spcBef>
                        <a:spcAft>
                          <a:spcPts val="0"/>
                        </a:spcAft>
                        <a:buNone/>
                      </a:pPr>
                      <a:r>
                        <a:rPr lang="en-IN" sz="1200" dirty="0"/>
                        <a:t>PUNE</a:t>
                      </a:r>
                      <a:endParaRPr sz="1200" dirty="0"/>
                    </a:p>
                  </a:txBody>
                  <a:tcPr marL="91425" marR="91425" marT="91425" marB="91425"/>
                </a:tc>
                <a:extLst>
                  <a:ext uri="{0D108BD9-81ED-4DB2-BD59-A6C34878D82A}">
                    <a16:rowId xmlns:a16="http://schemas.microsoft.com/office/drawing/2014/main" val="10001"/>
                  </a:ext>
                </a:extLst>
              </a:tr>
              <a:tr h="281126">
                <a:tc>
                  <a:txBody>
                    <a:bodyPr/>
                    <a:lstStyle/>
                    <a:p>
                      <a:pPr marL="0" lvl="0" indent="0" algn="l" rtl="0">
                        <a:spcBef>
                          <a:spcPts val="0"/>
                        </a:spcBef>
                        <a:spcAft>
                          <a:spcPts val="0"/>
                        </a:spcAft>
                        <a:buNone/>
                      </a:pPr>
                      <a:r>
                        <a:rPr lang="en-IN" sz="1200"/>
                        <a:t>2</a:t>
                      </a:r>
                      <a:endParaRPr sz="12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RAHUL NARODE</a:t>
                      </a:r>
                    </a:p>
                    <a:p>
                      <a:pPr marL="0" lvl="0" indent="0" algn="l" rtl="0">
                        <a:spcBef>
                          <a:spcPts val="0"/>
                        </a:spcBef>
                        <a:spcAft>
                          <a:spcPts val="0"/>
                        </a:spcAft>
                        <a:buNone/>
                      </a:pPr>
                      <a:endParaRPr lang="en-IN" sz="1200" dirty="0"/>
                    </a:p>
                  </a:txBody>
                  <a:tcPr marL="91425" marR="91425" marT="91425" marB="91425"/>
                </a:tc>
                <a:tc>
                  <a:txBody>
                    <a:bodyPr/>
                    <a:lstStyle/>
                    <a:p>
                      <a:pPr marL="0" lvl="0" indent="0" algn="l" rtl="0">
                        <a:spcBef>
                          <a:spcPts val="0"/>
                        </a:spcBef>
                        <a:spcAft>
                          <a:spcPts val="0"/>
                        </a:spcAft>
                        <a:buNone/>
                      </a:pPr>
                      <a:r>
                        <a:rPr lang="en-IN" sz="1200" dirty="0"/>
                        <a:t>    9586252126</a:t>
                      </a:r>
                      <a:endParaRPr sz="12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t>kabibansode@gmail.com</a:t>
                      </a:r>
                    </a:p>
                  </a:txBody>
                  <a:tcPr marL="91425" marR="91425" marT="91425" marB="91425"/>
                </a:tc>
                <a:tc>
                  <a:txBody>
                    <a:bodyPr/>
                    <a:lstStyle/>
                    <a:p>
                      <a:pPr marL="0" lvl="0" indent="0" algn="l" rtl="0">
                        <a:spcBef>
                          <a:spcPts val="0"/>
                        </a:spcBef>
                        <a:spcAft>
                          <a:spcPts val="0"/>
                        </a:spcAft>
                        <a:buNone/>
                      </a:pPr>
                      <a:r>
                        <a:rPr lang="en-IN" sz="1200" dirty="0"/>
                        <a:t>PUNE</a:t>
                      </a:r>
                      <a:endParaRPr sz="1200" dirty="0"/>
                    </a:p>
                  </a:txBody>
                  <a:tcPr marL="91425" marR="91425" marT="91425" marB="91425"/>
                </a:tc>
                <a:extLst>
                  <a:ext uri="{0D108BD9-81ED-4DB2-BD59-A6C34878D82A}">
                    <a16:rowId xmlns:a16="http://schemas.microsoft.com/office/drawing/2014/main" val="10002"/>
                  </a:ext>
                </a:extLst>
              </a:tr>
              <a:tr h="421701">
                <a:tc>
                  <a:txBody>
                    <a:bodyPr/>
                    <a:lstStyle/>
                    <a:p>
                      <a:pPr marL="0" lvl="0" indent="0" algn="l" rtl="0">
                        <a:spcBef>
                          <a:spcPts val="0"/>
                        </a:spcBef>
                        <a:spcAft>
                          <a:spcPts val="0"/>
                        </a:spcAft>
                        <a:buNone/>
                      </a:pPr>
                      <a:r>
                        <a:rPr lang="en-IN" sz="1200" dirty="0"/>
                        <a:t>3</a:t>
                      </a:r>
                    </a:p>
                    <a:p>
                      <a:pPr marL="0" lvl="0" indent="0" algn="l" rtl="0">
                        <a:spcBef>
                          <a:spcPts val="0"/>
                        </a:spcBef>
                        <a:spcAft>
                          <a:spcPts val="0"/>
                        </a:spcAft>
                        <a:buNone/>
                      </a:pPr>
                      <a:endParaRPr sz="12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PALLAVI KANKUTE</a:t>
                      </a:r>
                    </a:p>
                    <a:p>
                      <a:pPr marL="0" lvl="0" indent="0" algn="l" rtl="0">
                        <a:spcBef>
                          <a:spcPts val="0"/>
                        </a:spcBef>
                        <a:spcAft>
                          <a:spcPts val="0"/>
                        </a:spcAft>
                        <a:buNone/>
                      </a:pPr>
                      <a:endParaRPr sz="12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     95865265566</a:t>
                      </a:r>
                    </a:p>
                    <a:p>
                      <a:pPr marL="0" lvl="0" indent="0" algn="l" rtl="0">
                        <a:spcBef>
                          <a:spcPts val="0"/>
                        </a:spcBef>
                        <a:spcAft>
                          <a:spcPts val="0"/>
                        </a:spcAft>
                        <a:buNone/>
                      </a:pPr>
                      <a:endParaRPr sz="1200" dirty="0"/>
                    </a:p>
                  </a:txBody>
                  <a:tcPr marL="91425" marR="91425" marT="91425" marB="91425"/>
                </a:tc>
                <a:tc>
                  <a:txBody>
                    <a:bodyPr/>
                    <a:lstStyle/>
                    <a:p>
                      <a:pPr marL="0" lvl="0" indent="0" algn="l" rtl="0">
                        <a:spcBef>
                          <a:spcPts val="0"/>
                        </a:spcBef>
                        <a:spcAft>
                          <a:spcPts val="0"/>
                        </a:spcAft>
                        <a:buNone/>
                      </a:pPr>
                      <a:r>
                        <a:rPr lang="en-IN" sz="1200" dirty="0"/>
                        <a:t>kjoshi@gmail.com</a:t>
                      </a:r>
                      <a:endParaRPr sz="1200" dirty="0"/>
                    </a:p>
                  </a:txBody>
                  <a:tcPr marL="91425" marR="91425" marT="91425" marB="91425"/>
                </a:tc>
                <a:tc>
                  <a:txBody>
                    <a:bodyPr/>
                    <a:lstStyle/>
                    <a:p>
                      <a:pPr marL="0" lvl="0" indent="0" algn="l" rtl="0">
                        <a:spcBef>
                          <a:spcPts val="0"/>
                        </a:spcBef>
                        <a:spcAft>
                          <a:spcPts val="0"/>
                        </a:spcAft>
                        <a:buNone/>
                      </a:pPr>
                      <a:r>
                        <a:rPr lang="en-IN" sz="1200" dirty="0"/>
                        <a:t>GOA</a:t>
                      </a:r>
                      <a:endParaRPr sz="1200" dirty="0"/>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72463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FC332-487E-0318-FF15-CA2CD3173131}"/>
              </a:ext>
            </a:extLst>
          </p:cNvPr>
          <p:cNvSpPr txBox="1"/>
          <p:nvPr/>
        </p:nvSpPr>
        <p:spPr>
          <a:xfrm>
            <a:off x="2836505" y="1117726"/>
            <a:ext cx="7968343" cy="4832092"/>
          </a:xfrm>
          <a:prstGeom prst="rect">
            <a:avLst/>
          </a:prstGeom>
          <a:noFill/>
        </p:spPr>
        <p:txBody>
          <a:bodyPr wrap="square">
            <a:spAutoFit/>
          </a:bodyPr>
          <a:lstStyle/>
          <a:p>
            <a:pPr marL="457200" lvl="0" indent="0" algn="l" rtl="0">
              <a:spcBef>
                <a:spcPts val="0"/>
              </a:spcBef>
              <a:spcAft>
                <a:spcPts val="0"/>
              </a:spcAft>
              <a:buNone/>
            </a:pPr>
            <a:endParaRPr lang="en-US" sz="2800" dirty="0">
              <a:latin typeface="Times New Roman"/>
              <a:ea typeface="Times New Roman"/>
              <a:cs typeface="Times New Roman"/>
              <a:sym typeface="Times New Roman"/>
            </a:endParaRPr>
          </a:p>
          <a:p>
            <a:pPr marL="0" lvl="0" indent="0" algn="l" rtl="0">
              <a:spcBef>
                <a:spcPts val="0"/>
              </a:spcBef>
              <a:spcAft>
                <a:spcPts val="0"/>
              </a:spcAft>
              <a:buNone/>
            </a:pPr>
            <a:r>
              <a:rPr lang="en-US" sz="2800" dirty="0">
                <a:latin typeface="Times New Roman"/>
                <a:ea typeface="Times New Roman"/>
                <a:cs typeface="Times New Roman"/>
                <a:sym typeface="Times New Roman"/>
              </a:rPr>
              <a:t>1. Super key: {</a:t>
            </a:r>
            <a:r>
              <a:rPr lang="en-US" sz="2800" dirty="0" err="1">
                <a:latin typeface="Times New Roman"/>
                <a:ea typeface="Times New Roman"/>
                <a:cs typeface="Times New Roman"/>
                <a:sym typeface="Times New Roman"/>
              </a:rPr>
              <a:t>c_id</a:t>
            </a:r>
            <a:r>
              <a:rPr lang="en-US" sz="2800" dirty="0">
                <a:latin typeface="Times New Roman"/>
                <a:ea typeface="Times New Roman"/>
                <a:cs typeface="Times New Roman"/>
                <a:sym typeface="Times New Roman"/>
              </a:rPr>
              <a:t>,{</a:t>
            </a:r>
            <a:r>
              <a:rPr lang="en-US" sz="2800" dirty="0" err="1">
                <a:latin typeface="Times New Roman"/>
                <a:ea typeface="Times New Roman"/>
                <a:cs typeface="Times New Roman"/>
                <a:sym typeface="Times New Roman"/>
              </a:rPr>
              <a:t>c_id,c_name,c_phone_no</a:t>
            </a:r>
            <a:r>
              <a:rPr lang="en-US" sz="2800" dirty="0">
                <a:latin typeface="Times New Roman"/>
                <a:ea typeface="Times New Roman"/>
                <a:cs typeface="Times New Roman"/>
                <a:sym typeface="Times New Roman"/>
              </a:rPr>
              <a:t>}}</a:t>
            </a:r>
          </a:p>
          <a:p>
            <a:pPr marL="457200" lvl="0" indent="0" algn="l" rtl="0">
              <a:spcBef>
                <a:spcPts val="0"/>
              </a:spcBef>
              <a:spcAft>
                <a:spcPts val="0"/>
              </a:spcAft>
              <a:buNone/>
            </a:pPr>
            <a:r>
              <a:rPr lang="en-US" sz="2800" dirty="0">
                <a:latin typeface="Times New Roman"/>
                <a:ea typeface="Times New Roman"/>
                <a:cs typeface="Times New Roman"/>
                <a:sym typeface="Times New Roman"/>
              </a:rPr>
              <a:t>Candidate key:{</a:t>
            </a:r>
            <a:r>
              <a:rPr lang="en-US" sz="2800" dirty="0" err="1">
                <a:solidFill>
                  <a:schemeClr val="dk1"/>
                </a:solidFill>
                <a:latin typeface="Times New Roman"/>
                <a:ea typeface="Times New Roman"/>
                <a:cs typeface="Times New Roman"/>
                <a:sym typeface="Times New Roman"/>
              </a:rPr>
              <a:t>c_id</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c_name</a:t>
            </a:r>
            <a:r>
              <a:rPr lang="en-US" sz="2800" dirty="0">
                <a:solidFill>
                  <a:schemeClr val="dk1"/>
                </a:solidFill>
                <a:latin typeface="Times New Roman"/>
                <a:ea typeface="Times New Roman"/>
                <a:cs typeface="Times New Roman"/>
                <a:sym typeface="Times New Roman"/>
              </a:rPr>
              <a:t>}</a:t>
            </a:r>
          </a:p>
          <a:p>
            <a:pPr marL="457200" lvl="0" indent="0" algn="l" rtl="0">
              <a:spcBef>
                <a:spcPts val="0"/>
              </a:spcBef>
              <a:spcAft>
                <a:spcPts val="0"/>
              </a:spcAft>
              <a:buNone/>
            </a:pPr>
            <a:endParaRPr lang="en-US" sz="28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2.The given table is in 1NF.</a:t>
            </a:r>
          </a:p>
          <a:p>
            <a:pPr marL="0" lvl="0" indent="0" algn="l" rtl="0">
              <a:spcBef>
                <a:spcPts val="0"/>
              </a:spcBef>
              <a:spcAft>
                <a:spcPts val="0"/>
              </a:spcAft>
              <a:buNone/>
            </a:pPr>
            <a:endParaRPr lang="en-US" sz="28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3.There is no partial dependency.</a:t>
            </a:r>
          </a:p>
          <a:p>
            <a:pPr marL="0" lvl="0" indent="0" algn="l" rtl="0">
              <a:spcBef>
                <a:spcPts val="0"/>
              </a:spcBef>
              <a:spcAft>
                <a:spcPts val="0"/>
              </a:spcAft>
              <a:buNone/>
            </a:pPr>
            <a:endParaRPr lang="en-US" sz="28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 Therefore given table is in 2NF.  </a:t>
            </a:r>
          </a:p>
          <a:p>
            <a:pPr marL="1371600" lvl="0" indent="0" algn="l" rtl="0">
              <a:spcBef>
                <a:spcPts val="0"/>
              </a:spcBef>
              <a:spcAft>
                <a:spcPts val="0"/>
              </a:spcAft>
              <a:buNone/>
            </a:pPr>
            <a:endParaRPr lang="en-US" sz="280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lang="en-US" sz="2800" dirty="0">
              <a:solidFill>
                <a:schemeClr val="dk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DCAC0387-D44F-0161-A890-83B1E1D243D5}"/>
              </a:ext>
            </a:extLst>
          </p:cNvPr>
          <p:cNvSpPr txBox="1"/>
          <p:nvPr/>
        </p:nvSpPr>
        <p:spPr>
          <a:xfrm>
            <a:off x="1306285" y="748394"/>
            <a:ext cx="6102220" cy="369332"/>
          </a:xfrm>
          <a:prstGeom prst="rect">
            <a:avLst/>
          </a:prstGeom>
          <a:noFill/>
        </p:spPr>
        <p:txBody>
          <a:bodyPr wrap="square">
            <a:spAutoFit/>
          </a:bodyPr>
          <a:lstStyle/>
          <a:p>
            <a:pPr marL="107950" lvl="0" algn="l" rtl="0">
              <a:spcBef>
                <a:spcPts val="0"/>
              </a:spcBef>
              <a:spcAft>
                <a:spcPts val="0"/>
              </a:spcAft>
              <a:buSzPts val="1900"/>
            </a:pPr>
            <a:r>
              <a:rPr lang="en-US" sz="1800" b="1" dirty="0">
                <a:latin typeface="Times New Roman"/>
                <a:ea typeface="Times New Roman"/>
                <a:cs typeface="Times New Roman"/>
                <a:sym typeface="Times New Roman"/>
              </a:rPr>
              <a:t>&gt; 2NF</a:t>
            </a:r>
          </a:p>
        </p:txBody>
      </p:sp>
    </p:spTree>
    <p:extLst>
      <p:ext uri="{BB962C8B-B14F-4D97-AF65-F5344CB8AC3E}">
        <p14:creationId xmlns:p14="http://schemas.microsoft.com/office/powerpoint/2010/main" val="140448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508" y="209007"/>
            <a:ext cx="9117875" cy="2616101"/>
          </a:xfrm>
          <a:prstGeom prst="rect">
            <a:avLst/>
          </a:prstGeom>
          <a:noFill/>
        </p:spPr>
        <p:txBody>
          <a:bodyPr wrap="square" rtlCol="0">
            <a:spAutoFit/>
          </a:bodyPr>
          <a:lstStyle/>
          <a:p>
            <a:pPr marL="342900" indent="-342900">
              <a:buFont typeface="Wingdings" panose="05000000000000000000" pitchFamily="2" charset="2"/>
              <a:buChar char="q"/>
            </a:pPr>
            <a:r>
              <a:rPr lang="en-IN" sz="1600" b="1" dirty="0">
                <a:latin typeface="Times New Roman" panose="02020603050405020304" pitchFamily="18" charset="0"/>
                <a:cs typeface="Times New Roman" panose="02020603050405020304" pitchFamily="18" charset="0"/>
              </a:rPr>
              <a:t>Why choose a Online Mobile Software ?</a:t>
            </a:r>
          </a:p>
          <a:p>
            <a:pPr algn="just"/>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project is aimed at developing a Web application that depicts online Shopping of mobiles and purchasing using Payment Gateway. Using this software, companies can improve the efficiency of their Services. Online Shopping is one of the applications to improve the marketing of the company’s products.</a:t>
            </a:r>
          </a:p>
          <a:p>
            <a:pPr algn="just"/>
            <a:r>
              <a:rPr lang="en-US" sz="2000" dirty="0">
                <a:latin typeface="Times New Roman" panose="02020603050405020304" pitchFamily="18" charset="0"/>
                <a:cs typeface="Times New Roman" panose="02020603050405020304" pitchFamily="18" charset="0"/>
              </a:rPr>
              <a:t>This web application involves all the features of the online shopping.</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60430" y="2086946"/>
            <a:ext cx="11231570" cy="3268652"/>
          </a:xfrm>
          <a:prstGeom prst="rect">
            <a:avLst/>
          </a:prstGeom>
          <a:noFill/>
        </p:spPr>
        <p:txBody>
          <a:bodyPr wrap="square" rtlCol="0">
            <a:spAutoFit/>
          </a:bodyPr>
          <a:lstStyle/>
          <a:p>
            <a:pPr>
              <a:lnSpc>
                <a:spcPct val="150000"/>
              </a:lnSpc>
            </a:pPr>
            <a:r>
              <a:rPr lang="en-US" sz="2000" u="sng" dirty="0">
                <a:latin typeface="Times New Roman" panose="02020603050405020304" pitchFamily="18" charset="0"/>
                <a:cs typeface="Times New Roman" panose="02020603050405020304" pitchFamily="18" charset="0"/>
              </a:rPr>
              <a:t>The Database Online Mobile System is intended to Automate the Online  activities such as</a:t>
            </a:r>
            <a:r>
              <a:rPr lang="en-US" sz="2000" dirty="0">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n-US" sz="2000" i="0" dirty="0">
                <a:solidFill>
                  <a:srgbClr val="202124"/>
                </a:solidFill>
                <a:effectLst/>
                <a:latin typeface="Times New Roman" panose="02020603050405020304" pitchFamily="18" charset="0"/>
                <a:cs typeface="Times New Roman" panose="02020603050405020304" pitchFamily="18" charset="0"/>
              </a:rPr>
              <a:t>In an e-commerce application, the main purpose of a database is to store information for retrieving the product details.</a:t>
            </a:r>
          </a:p>
          <a:p>
            <a:pPr marL="285750" indent="-285750" algn="just">
              <a:lnSpc>
                <a:spcPct val="150000"/>
              </a:lnSpc>
              <a:buFont typeface="Arial" panose="020B0604020202020204" pitchFamily="34" charset="0"/>
              <a:buChar char="•"/>
            </a:pPr>
            <a:r>
              <a:rPr lang="en-US" sz="2000" i="0" dirty="0">
                <a:solidFill>
                  <a:srgbClr val="202124"/>
                </a:solidFill>
                <a:effectLst/>
                <a:latin typeface="Times New Roman" panose="02020603050405020304" pitchFamily="18" charset="0"/>
                <a:cs typeface="Times New Roman" panose="02020603050405020304" pitchFamily="18" charset="0"/>
              </a:rPr>
              <a:t> customer information.</a:t>
            </a:r>
          </a:p>
          <a:p>
            <a:pPr marL="285750" indent="-285750" algn="just">
              <a:lnSpc>
                <a:spcPct val="150000"/>
              </a:lnSpc>
              <a:buFont typeface="Arial" panose="020B0604020202020204" pitchFamily="34" charset="0"/>
              <a:buChar char="•"/>
            </a:pPr>
            <a:r>
              <a:rPr lang="en-US" sz="2000" i="0" dirty="0">
                <a:solidFill>
                  <a:srgbClr val="202124"/>
                </a:solidFill>
                <a:effectLst/>
                <a:latin typeface="Times New Roman" panose="02020603050405020304" pitchFamily="18" charset="0"/>
                <a:cs typeface="Times New Roman" panose="02020603050405020304" pitchFamily="18" charset="0"/>
              </a:rPr>
              <a:t> track transactions. and further, maintain the inventory. </a:t>
            </a:r>
          </a:p>
          <a:p>
            <a:pPr marL="285750" indent="-285750" algn="just">
              <a:lnSpc>
                <a:spcPct val="150000"/>
              </a:lnSpc>
              <a:buFont typeface="Arial" panose="020B0604020202020204" pitchFamily="34" charset="0"/>
              <a:buChar char="•"/>
            </a:pPr>
            <a:r>
              <a:rPr lang="en-US" sz="2000" i="0" dirty="0">
                <a:solidFill>
                  <a:srgbClr val="202124"/>
                </a:solidFill>
                <a:effectLst/>
                <a:latin typeface="Times New Roman" panose="02020603050405020304" pitchFamily="18" charset="0"/>
                <a:cs typeface="Times New Roman" panose="02020603050405020304" pitchFamily="18" charset="0"/>
              </a:rPr>
              <a:t>One of the biggest benefits of using a database for e-commerce is structuring vast amounts of shop data.</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269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9;g1b47a907e13_0_91">
            <a:extLst>
              <a:ext uri="{FF2B5EF4-FFF2-40B4-BE49-F238E27FC236}">
                <a16:creationId xmlns:a16="http://schemas.microsoft.com/office/drawing/2014/main" id="{D1804767-EA42-13A6-FEE0-9BD96EDC1506}"/>
              </a:ext>
            </a:extLst>
          </p:cNvPr>
          <p:cNvSpPr txBox="1"/>
          <p:nvPr/>
        </p:nvSpPr>
        <p:spPr>
          <a:xfrm>
            <a:off x="283406" y="0"/>
            <a:ext cx="9925200" cy="5970835"/>
          </a:xfrm>
          <a:prstGeom prst="rect">
            <a:avLst/>
          </a:prstGeom>
          <a:noFill/>
          <a:ln>
            <a:noFill/>
          </a:ln>
        </p:spPr>
        <p:txBody>
          <a:bodyPr spcFirstLastPara="1" wrap="square" lIns="91425" tIns="91425" rIns="91425" bIns="91425" anchor="t" anchorCtr="0">
            <a:spAutoFit/>
          </a:bodyPr>
          <a:lstStyle/>
          <a:p>
            <a:r>
              <a:rPr lang="en-US" sz="2400" b="1" dirty="0">
                <a:latin typeface="Times New Roman" panose="02020603050405020304" pitchFamily="18" charset="0"/>
                <a:cs typeface="Times New Roman" panose="02020603050405020304" pitchFamily="18" charset="0"/>
              </a:rPr>
              <a:t>Normalization of table :</a:t>
            </a:r>
          </a:p>
          <a:p>
            <a:pPr marL="0" lvl="0" indent="0" algn="l" rtl="0">
              <a:spcBef>
                <a:spcPts val="0"/>
              </a:spcBef>
              <a:spcAft>
                <a:spcPts val="0"/>
              </a:spcAft>
              <a:buNone/>
            </a:pPr>
            <a:r>
              <a:rPr lang="en-IN" sz="2300" b="1" dirty="0">
                <a:latin typeface="Times New Roman"/>
                <a:ea typeface="Times New Roman"/>
                <a:cs typeface="Times New Roman"/>
                <a:sym typeface="Times New Roman"/>
              </a:rPr>
              <a:t>Product table</a:t>
            </a:r>
            <a:endParaRPr lang="en-US" sz="2400" b="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2300" dirty="0">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IN" sz="2400" b="1" dirty="0">
                <a:solidFill>
                  <a:schemeClr val="dk1"/>
                </a:solidFill>
                <a:latin typeface="Times New Roman"/>
                <a:ea typeface="Times New Roman"/>
                <a:cs typeface="Times New Roman"/>
                <a:sym typeface="Times New Roman"/>
              </a:rPr>
              <a:t>1NF</a:t>
            </a: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N" sz="1800" dirty="0">
                <a:solidFill>
                  <a:schemeClr val="dk1"/>
                </a:solidFill>
                <a:latin typeface="Times New Roman"/>
                <a:ea typeface="Times New Roman"/>
                <a:cs typeface="Times New Roman"/>
                <a:sym typeface="Times New Roman"/>
              </a:rPr>
              <a:t>Given table is in 1NF because it contain Atomic value.</a:t>
            </a:r>
            <a:endParaRPr sz="18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IN" sz="2400" b="1" dirty="0">
                <a:solidFill>
                  <a:schemeClr val="dk1"/>
                </a:solidFill>
                <a:latin typeface="Times New Roman"/>
                <a:ea typeface="Times New Roman"/>
                <a:cs typeface="Times New Roman"/>
                <a:sym typeface="Times New Roman"/>
              </a:rPr>
              <a:t>2NF</a:t>
            </a:r>
            <a:endParaRPr sz="2400" b="1" dirty="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AutoNum type="arabicPeriod"/>
            </a:pPr>
            <a:r>
              <a:rPr lang="en-IN" sz="1800" dirty="0">
                <a:solidFill>
                  <a:schemeClr val="dk1"/>
                </a:solidFill>
                <a:latin typeface="Times New Roman"/>
                <a:ea typeface="Times New Roman"/>
                <a:cs typeface="Times New Roman"/>
                <a:sym typeface="Times New Roman"/>
              </a:rPr>
              <a:t>The given table is in 1NF.</a:t>
            </a:r>
            <a:endParaRPr sz="1800" dirty="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AutoNum type="arabicPeriod"/>
            </a:pPr>
            <a:r>
              <a:rPr lang="en-IN" sz="1800" dirty="0">
                <a:solidFill>
                  <a:schemeClr val="dk1"/>
                </a:solidFill>
                <a:latin typeface="Times New Roman"/>
                <a:ea typeface="Times New Roman"/>
                <a:cs typeface="Times New Roman"/>
                <a:sym typeface="Times New Roman"/>
              </a:rPr>
              <a:t>There is no partial dependency.</a:t>
            </a:r>
            <a:endParaRPr sz="18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N" sz="1800" dirty="0">
                <a:solidFill>
                  <a:schemeClr val="dk1"/>
                </a:solidFill>
                <a:latin typeface="Times New Roman"/>
                <a:ea typeface="Times New Roman"/>
                <a:cs typeface="Times New Roman"/>
                <a:sym typeface="Times New Roman"/>
              </a:rPr>
              <a:t>          Therefore given table is in 2NF.</a:t>
            </a:r>
            <a:endParaRPr sz="1800" dirty="0">
              <a:solidFill>
                <a:schemeClr val="dk1"/>
              </a:solidFill>
              <a:latin typeface="Times New Roman"/>
              <a:ea typeface="Times New Roman"/>
              <a:cs typeface="Times New Roman"/>
              <a:sym typeface="Times New Roman"/>
            </a:endParaRPr>
          </a:p>
        </p:txBody>
      </p:sp>
      <p:graphicFrame>
        <p:nvGraphicFramePr>
          <p:cNvPr id="3" name="Google Shape;150;g1b47a907e13_0_91">
            <a:extLst>
              <a:ext uri="{FF2B5EF4-FFF2-40B4-BE49-F238E27FC236}">
                <a16:creationId xmlns:a16="http://schemas.microsoft.com/office/drawing/2014/main" id="{912BE5BF-7209-C50B-A73E-60BE83471683}"/>
              </a:ext>
            </a:extLst>
          </p:cNvPr>
          <p:cNvGraphicFramePr/>
          <p:nvPr>
            <p:extLst>
              <p:ext uri="{D42A27DB-BD31-4B8C-83A1-F6EECF244321}">
                <p14:modId xmlns:p14="http://schemas.microsoft.com/office/powerpoint/2010/main" val="2807546018"/>
              </p:ext>
            </p:extLst>
          </p:nvPr>
        </p:nvGraphicFramePr>
        <p:xfrm>
          <a:off x="2081494" y="1318932"/>
          <a:ext cx="6386511" cy="2448742"/>
        </p:xfrm>
        <a:graphic>
          <a:graphicData uri="http://schemas.openxmlformats.org/drawingml/2006/table">
            <a:tbl>
              <a:tblPr>
                <a:solidFill>
                  <a:srgbClr val="FFFFFF"/>
                </a:solidFill>
              </a:tblPr>
              <a:tblGrid>
                <a:gridCol w="1698011">
                  <a:extLst>
                    <a:ext uri="{9D8B030D-6E8A-4147-A177-3AD203B41FA5}">
                      <a16:colId xmlns:a16="http://schemas.microsoft.com/office/drawing/2014/main" val="20000"/>
                    </a:ext>
                  </a:extLst>
                </a:gridCol>
                <a:gridCol w="2308550">
                  <a:extLst>
                    <a:ext uri="{9D8B030D-6E8A-4147-A177-3AD203B41FA5}">
                      <a16:colId xmlns:a16="http://schemas.microsoft.com/office/drawing/2014/main" val="20001"/>
                    </a:ext>
                  </a:extLst>
                </a:gridCol>
                <a:gridCol w="2379950">
                  <a:extLst>
                    <a:ext uri="{9D8B030D-6E8A-4147-A177-3AD203B41FA5}">
                      <a16:colId xmlns:a16="http://schemas.microsoft.com/office/drawing/2014/main" val="20002"/>
                    </a:ext>
                  </a:extLst>
                </a:gridCol>
              </a:tblGrid>
              <a:tr h="656995">
                <a:tc>
                  <a:txBody>
                    <a:bodyPr/>
                    <a:lstStyle/>
                    <a:p>
                      <a:pPr marL="0" lvl="0" indent="0" algn="ctr" rtl="0">
                        <a:lnSpc>
                          <a:spcPct val="115000"/>
                        </a:lnSpc>
                        <a:spcBef>
                          <a:spcPts val="0"/>
                        </a:spcBef>
                        <a:spcAft>
                          <a:spcPts val="0"/>
                        </a:spcAft>
                        <a:buNone/>
                      </a:pPr>
                      <a:r>
                        <a:rPr lang="en-IN" sz="2150" b="1" dirty="0" err="1">
                          <a:solidFill>
                            <a:schemeClr val="bg1"/>
                          </a:solidFill>
                          <a:latin typeface="Times New Roman" panose="02020603050405020304" pitchFamily="18" charset="0"/>
                          <a:cs typeface="Times New Roman" panose="02020603050405020304" pitchFamily="18" charset="0"/>
                        </a:rPr>
                        <a:t>product_id</a:t>
                      </a:r>
                      <a:endParaRPr sz="2150" b="1" dirty="0">
                        <a:solidFill>
                          <a:schemeClr val="bg1"/>
                        </a:solidFill>
                        <a:latin typeface="Times New Roman" panose="02020603050405020304" pitchFamily="18" charset="0"/>
                        <a:cs typeface="Times New Roman" panose="02020603050405020304" pitchFamily="18" charset="0"/>
                      </a:endParaRPr>
                    </a:p>
                  </a:txBody>
                  <a:tcPr marL="85725" marR="85725" marT="28575" marB="28575" anchor="b">
                    <a:lnT w="9525" cap="flat" cmpd="sng">
                      <a:solidFill>
                        <a:srgbClr val="FFFFFF"/>
                      </a:solidFill>
                      <a:prstDash val="solid"/>
                      <a:round/>
                      <a:headEnd type="none" w="sm" len="sm"/>
                      <a:tailEnd type="none" w="sm" len="sm"/>
                    </a:lnT>
                    <a:lnB w="9525" cap="flat" cmpd="sng">
                      <a:solidFill>
                        <a:srgbClr val="AAAAAA"/>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en-IN" sz="2150" b="1" dirty="0" err="1">
                          <a:solidFill>
                            <a:schemeClr val="bg1"/>
                          </a:solidFill>
                          <a:latin typeface="Times New Roman" panose="02020603050405020304" pitchFamily="18" charset="0"/>
                          <a:cs typeface="Times New Roman" panose="02020603050405020304" pitchFamily="18" charset="0"/>
                        </a:rPr>
                        <a:t>product_name</a:t>
                      </a:r>
                      <a:endParaRPr sz="2150" b="1" dirty="0">
                        <a:solidFill>
                          <a:schemeClr val="bg1"/>
                        </a:solidFill>
                        <a:latin typeface="Times New Roman" panose="02020603050405020304" pitchFamily="18" charset="0"/>
                        <a:cs typeface="Times New Roman" panose="02020603050405020304" pitchFamily="18" charset="0"/>
                      </a:endParaRPr>
                    </a:p>
                  </a:txBody>
                  <a:tcPr marL="85725" marR="85725" marT="28575" marB="28575" anchor="b">
                    <a:lnT w="9525" cap="flat" cmpd="sng">
                      <a:solidFill>
                        <a:srgbClr val="FFFFFF"/>
                      </a:solidFill>
                      <a:prstDash val="solid"/>
                      <a:round/>
                      <a:headEnd type="none" w="sm" len="sm"/>
                      <a:tailEnd type="none" w="sm" len="sm"/>
                    </a:lnT>
                    <a:lnB w="9525" cap="flat" cmpd="sng">
                      <a:solidFill>
                        <a:srgbClr val="AAAAAA"/>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en-IN" sz="2150" b="1" dirty="0" err="1">
                          <a:solidFill>
                            <a:schemeClr val="bg1"/>
                          </a:solidFill>
                          <a:latin typeface="Times New Roman" panose="02020603050405020304" pitchFamily="18" charset="0"/>
                          <a:cs typeface="Times New Roman" panose="02020603050405020304" pitchFamily="18" charset="0"/>
                        </a:rPr>
                        <a:t>product_price</a:t>
                      </a:r>
                      <a:endParaRPr sz="2150" b="1" dirty="0">
                        <a:solidFill>
                          <a:schemeClr val="bg1"/>
                        </a:solidFill>
                        <a:latin typeface="Times New Roman" panose="02020603050405020304" pitchFamily="18" charset="0"/>
                        <a:cs typeface="Times New Roman" panose="02020603050405020304" pitchFamily="18" charset="0"/>
                      </a:endParaRPr>
                    </a:p>
                  </a:txBody>
                  <a:tcPr marL="85725" marR="85725" marT="28575" marB="28575" anchor="b">
                    <a:lnT w="9525" cap="flat" cmpd="sng">
                      <a:solidFill>
                        <a:srgbClr val="FFFFFF"/>
                      </a:solidFill>
                      <a:prstDash val="solid"/>
                      <a:round/>
                      <a:headEnd type="none" w="sm" len="sm"/>
                      <a:tailEnd type="none" w="sm" len="sm"/>
                    </a:lnT>
                    <a:lnB w="9525" cap="flat" cmpd="sng">
                      <a:solidFill>
                        <a:srgbClr val="AAAAAA"/>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597249">
                <a:tc>
                  <a:txBody>
                    <a:bodyPr/>
                    <a:lstStyle/>
                    <a:p>
                      <a:pPr marL="0" lvl="0" indent="0" algn="l" rtl="0">
                        <a:spcBef>
                          <a:spcPts val="0"/>
                        </a:spcBef>
                        <a:spcAft>
                          <a:spcPts val="0"/>
                        </a:spcAft>
                        <a:buNone/>
                      </a:pPr>
                      <a:r>
                        <a:rPr lang="en-IN" sz="2100" dirty="0">
                          <a:solidFill>
                            <a:schemeClr val="bg1"/>
                          </a:solidFill>
                          <a:latin typeface="Times New Roman" panose="02020603050405020304" pitchFamily="18" charset="0"/>
                          <a:cs typeface="Times New Roman" panose="02020603050405020304" pitchFamily="18" charset="0"/>
                        </a:rPr>
                        <a:t>121</a:t>
                      </a:r>
                      <a:endParaRPr sz="2100" dirty="0">
                        <a:solidFill>
                          <a:schemeClr val="bg1"/>
                        </a:solidFill>
                        <a:latin typeface="Times New Roman" panose="02020603050405020304" pitchFamily="18" charset="0"/>
                        <a:cs typeface="Times New Roman" panose="02020603050405020304" pitchFamily="18" charset="0"/>
                      </a:endParaRPr>
                    </a:p>
                  </a:txBody>
                  <a:tcPr marL="85725" marR="85725" marT="28575" marB="28575">
                    <a:lnT w="9525" cap="flat" cmpd="sng">
                      <a:solidFill>
                        <a:srgbClr val="AAAAAA"/>
                      </a:solidFill>
                      <a:prstDash val="solid"/>
                      <a:round/>
                      <a:headEnd type="none" w="sm" len="sm"/>
                      <a:tailEnd type="none" w="sm" len="sm"/>
                    </a:lnT>
                    <a:lnB w="9525" cap="flat" cmpd="sng">
                      <a:solidFill>
                        <a:srgbClr val="CCCCCC"/>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IN" sz="2100" dirty="0">
                          <a:solidFill>
                            <a:schemeClr val="bg1"/>
                          </a:solidFill>
                          <a:latin typeface="Times New Roman" panose="02020603050405020304" pitchFamily="18" charset="0"/>
                          <a:cs typeface="Times New Roman" panose="02020603050405020304" pitchFamily="18" charset="0"/>
                        </a:rPr>
                        <a:t>Samsung</a:t>
                      </a:r>
                      <a:endParaRPr sz="2100" dirty="0">
                        <a:solidFill>
                          <a:schemeClr val="bg1"/>
                        </a:solidFill>
                        <a:latin typeface="Times New Roman" panose="02020603050405020304" pitchFamily="18" charset="0"/>
                        <a:cs typeface="Times New Roman" panose="02020603050405020304" pitchFamily="18" charset="0"/>
                      </a:endParaRPr>
                    </a:p>
                  </a:txBody>
                  <a:tcPr marL="85725" marR="85725" marT="28575" marB="28575">
                    <a:lnT w="9525" cap="flat" cmpd="sng">
                      <a:solidFill>
                        <a:srgbClr val="AAAAAA"/>
                      </a:solidFill>
                      <a:prstDash val="solid"/>
                      <a:round/>
                      <a:headEnd type="none" w="sm" len="sm"/>
                      <a:tailEnd type="none" w="sm" len="sm"/>
                    </a:lnT>
                    <a:lnB w="9525" cap="flat" cmpd="sng">
                      <a:solidFill>
                        <a:srgbClr val="CCCCCC"/>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IN" sz="2100" dirty="0">
                          <a:solidFill>
                            <a:schemeClr val="bg1"/>
                          </a:solidFill>
                          <a:latin typeface="Times New Roman" panose="02020603050405020304" pitchFamily="18" charset="0"/>
                          <a:cs typeface="Times New Roman" panose="02020603050405020304" pitchFamily="18" charset="0"/>
                        </a:rPr>
                        <a:t>           89900</a:t>
                      </a:r>
                      <a:endParaRPr sz="2100" dirty="0">
                        <a:solidFill>
                          <a:schemeClr val="bg1"/>
                        </a:solidFill>
                        <a:latin typeface="Times New Roman" panose="02020603050405020304" pitchFamily="18" charset="0"/>
                        <a:cs typeface="Times New Roman" panose="02020603050405020304" pitchFamily="18" charset="0"/>
                      </a:endParaRPr>
                    </a:p>
                  </a:txBody>
                  <a:tcPr marL="85725" marR="85725" marT="28575" marB="28575">
                    <a:lnT w="9525" cap="flat" cmpd="sng">
                      <a:solidFill>
                        <a:srgbClr val="AAAAAA"/>
                      </a:solidFill>
                      <a:prstDash val="solid"/>
                      <a:round/>
                      <a:headEnd type="none" w="sm" len="sm"/>
                      <a:tailEnd type="none" w="sm" len="sm"/>
                    </a:lnT>
                    <a:lnB w="9525" cap="flat" cmpd="sng">
                      <a:solidFill>
                        <a:srgbClr val="CCCCCC"/>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597249">
                <a:tc>
                  <a:txBody>
                    <a:bodyPr/>
                    <a:lstStyle/>
                    <a:p>
                      <a:pPr marL="0" lvl="0" indent="0" algn="l" rtl="0">
                        <a:spcBef>
                          <a:spcPts val="0"/>
                        </a:spcBef>
                        <a:spcAft>
                          <a:spcPts val="0"/>
                        </a:spcAft>
                        <a:buNone/>
                      </a:pPr>
                      <a:r>
                        <a:rPr lang="en-IN" sz="2100" dirty="0">
                          <a:solidFill>
                            <a:schemeClr val="bg1"/>
                          </a:solidFill>
                          <a:latin typeface="Times New Roman" panose="02020603050405020304" pitchFamily="18" charset="0"/>
                          <a:cs typeface="Times New Roman" panose="02020603050405020304" pitchFamily="18" charset="0"/>
                        </a:rPr>
                        <a:t>122</a:t>
                      </a:r>
                      <a:endParaRPr sz="2100" dirty="0">
                        <a:solidFill>
                          <a:schemeClr val="bg1"/>
                        </a:solidFill>
                        <a:latin typeface="Times New Roman" panose="02020603050405020304" pitchFamily="18" charset="0"/>
                        <a:cs typeface="Times New Roman" panose="02020603050405020304" pitchFamily="18" charset="0"/>
                      </a:endParaRPr>
                    </a:p>
                  </a:txBody>
                  <a:tcPr marL="85725" marR="85725" marT="28575" marB="28575">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IN" sz="2100" dirty="0">
                          <a:solidFill>
                            <a:schemeClr val="bg1"/>
                          </a:solidFill>
                          <a:latin typeface="Times New Roman" panose="02020603050405020304" pitchFamily="18" charset="0"/>
                          <a:cs typeface="Times New Roman" panose="02020603050405020304" pitchFamily="18" charset="0"/>
                        </a:rPr>
                        <a:t>Apple</a:t>
                      </a:r>
                      <a:endParaRPr sz="2100" dirty="0">
                        <a:solidFill>
                          <a:schemeClr val="bg1"/>
                        </a:solidFill>
                        <a:latin typeface="Times New Roman" panose="02020603050405020304" pitchFamily="18" charset="0"/>
                        <a:cs typeface="Times New Roman" panose="02020603050405020304" pitchFamily="18" charset="0"/>
                      </a:endParaRPr>
                    </a:p>
                  </a:txBody>
                  <a:tcPr marL="85725" marR="85725" marT="28575" marB="28575">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IN" sz="2100" dirty="0">
                          <a:solidFill>
                            <a:schemeClr val="bg1"/>
                          </a:solidFill>
                          <a:latin typeface="Times New Roman" panose="02020603050405020304" pitchFamily="18" charset="0"/>
                          <a:cs typeface="Times New Roman" panose="02020603050405020304" pitchFamily="18" charset="0"/>
                        </a:rPr>
                        <a:t>           152000</a:t>
                      </a:r>
                      <a:endParaRPr sz="2100" dirty="0">
                        <a:solidFill>
                          <a:schemeClr val="bg1"/>
                        </a:solidFill>
                        <a:latin typeface="Times New Roman" panose="02020603050405020304" pitchFamily="18" charset="0"/>
                        <a:cs typeface="Times New Roman" panose="02020603050405020304" pitchFamily="18" charset="0"/>
                      </a:endParaRPr>
                    </a:p>
                  </a:txBody>
                  <a:tcPr marL="85725" marR="85725" marT="28575" marB="28575">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597249">
                <a:tc>
                  <a:txBody>
                    <a:bodyPr/>
                    <a:lstStyle/>
                    <a:p>
                      <a:pPr marL="0" lvl="0" indent="0" algn="l" rtl="0">
                        <a:spcBef>
                          <a:spcPts val="0"/>
                        </a:spcBef>
                        <a:spcAft>
                          <a:spcPts val="0"/>
                        </a:spcAft>
                        <a:buNone/>
                      </a:pPr>
                      <a:r>
                        <a:rPr lang="en-IN" sz="2100" dirty="0">
                          <a:solidFill>
                            <a:schemeClr val="bg1"/>
                          </a:solidFill>
                          <a:latin typeface="Times New Roman" panose="02020603050405020304" pitchFamily="18" charset="0"/>
                          <a:cs typeface="Times New Roman" panose="02020603050405020304" pitchFamily="18" charset="0"/>
                        </a:rPr>
                        <a:t>123</a:t>
                      </a:r>
                      <a:endParaRPr sz="2100" dirty="0">
                        <a:solidFill>
                          <a:schemeClr val="bg1"/>
                        </a:solidFill>
                        <a:latin typeface="Times New Roman" panose="02020603050405020304" pitchFamily="18" charset="0"/>
                        <a:cs typeface="Times New Roman" panose="02020603050405020304" pitchFamily="18" charset="0"/>
                      </a:endParaRPr>
                    </a:p>
                  </a:txBody>
                  <a:tcPr marL="85725" marR="85725" marT="28575" marB="28575">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IN" sz="2100" dirty="0">
                          <a:solidFill>
                            <a:schemeClr val="bg1"/>
                          </a:solidFill>
                          <a:latin typeface="Times New Roman" panose="02020603050405020304" pitchFamily="18" charset="0"/>
                          <a:cs typeface="Times New Roman" panose="02020603050405020304" pitchFamily="18" charset="0"/>
                        </a:rPr>
                        <a:t>Redmi</a:t>
                      </a:r>
                      <a:endParaRPr sz="2100" dirty="0">
                        <a:solidFill>
                          <a:schemeClr val="bg1"/>
                        </a:solidFill>
                        <a:latin typeface="Times New Roman" panose="02020603050405020304" pitchFamily="18" charset="0"/>
                        <a:cs typeface="Times New Roman" panose="02020603050405020304" pitchFamily="18" charset="0"/>
                      </a:endParaRPr>
                    </a:p>
                  </a:txBody>
                  <a:tcPr marL="85725" marR="85725" marT="28575" marB="28575">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IN" sz="2100" dirty="0">
                          <a:solidFill>
                            <a:schemeClr val="bg1"/>
                          </a:solidFill>
                          <a:latin typeface="Times New Roman" panose="02020603050405020304" pitchFamily="18" charset="0"/>
                          <a:cs typeface="Times New Roman" panose="02020603050405020304" pitchFamily="18" charset="0"/>
                        </a:rPr>
                        <a:t>            10200</a:t>
                      </a:r>
                      <a:endParaRPr sz="2100" dirty="0">
                        <a:solidFill>
                          <a:schemeClr val="bg1"/>
                        </a:solidFill>
                        <a:latin typeface="Times New Roman" panose="02020603050405020304" pitchFamily="18" charset="0"/>
                        <a:cs typeface="Times New Roman" panose="02020603050405020304" pitchFamily="18" charset="0"/>
                      </a:endParaRPr>
                    </a:p>
                  </a:txBody>
                  <a:tcPr marL="85725" marR="85725" marT="28575" marB="28575">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45547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5;g1b47a907e13_0_97">
            <a:extLst>
              <a:ext uri="{FF2B5EF4-FFF2-40B4-BE49-F238E27FC236}">
                <a16:creationId xmlns:a16="http://schemas.microsoft.com/office/drawing/2014/main" id="{4695BA17-3559-A438-1CD4-212240C6C87C}"/>
              </a:ext>
            </a:extLst>
          </p:cNvPr>
          <p:cNvSpPr txBox="1"/>
          <p:nvPr/>
        </p:nvSpPr>
        <p:spPr>
          <a:xfrm>
            <a:off x="1016650" y="706475"/>
            <a:ext cx="99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Google Shape;156;g1b47a907e13_0_97">
            <a:extLst>
              <a:ext uri="{FF2B5EF4-FFF2-40B4-BE49-F238E27FC236}">
                <a16:creationId xmlns:a16="http://schemas.microsoft.com/office/drawing/2014/main" id="{2EE1B1E4-A856-764C-A704-17E1997A6608}"/>
              </a:ext>
            </a:extLst>
          </p:cNvPr>
          <p:cNvSpPr txBox="1"/>
          <p:nvPr/>
        </p:nvSpPr>
        <p:spPr>
          <a:xfrm>
            <a:off x="930475" y="534175"/>
            <a:ext cx="10287000" cy="3201600"/>
          </a:xfrm>
          <a:prstGeom prst="rect">
            <a:avLst/>
          </a:prstGeom>
          <a:noFill/>
          <a:ln>
            <a:noFill/>
          </a:ln>
        </p:spPr>
        <p:txBody>
          <a:bodyPr spcFirstLastPara="1" wrap="square" lIns="91425" tIns="91425" rIns="91425" bIns="91425" anchor="t" anchorCtr="0">
            <a:spAutoFit/>
          </a:bodyPr>
          <a:lstStyle/>
          <a:p>
            <a:pPr marL="419100" lvl="0" indent="-342900" algn="l" rtl="0">
              <a:spcBef>
                <a:spcPts val="0"/>
              </a:spcBef>
              <a:spcAft>
                <a:spcPts val="0"/>
              </a:spcAft>
              <a:buClr>
                <a:schemeClr val="dk1"/>
              </a:buClr>
              <a:buSzPts val="2400"/>
              <a:buFont typeface="Arial" panose="020B0604020202020204" pitchFamily="34" charset="0"/>
              <a:buChar char="•"/>
            </a:pPr>
            <a:r>
              <a:rPr lang="en-IN" sz="2400" b="1" dirty="0">
                <a:solidFill>
                  <a:schemeClr val="dk1"/>
                </a:solidFill>
                <a:latin typeface="Times New Roman"/>
                <a:ea typeface="Times New Roman"/>
                <a:cs typeface="Times New Roman"/>
                <a:sym typeface="Times New Roman"/>
              </a:rPr>
              <a:t>3NF</a:t>
            </a:r>
            <a:endParaRPr sz="2400" b="1"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900" dirty="0">
              <a:solidFill>
                <a:schemeClr val="dk1"/>
              </a:solidFill>
              <a:latin typeface="Times New Roman"/>
              <a:ea typeface="Times New Roman"/>
              <a:cs typeface="Times New Roman"/>
              <a:sym typeface="Times New Roman"/>
            </a:endParaRPr>
          </a:p>
          <a:p>
            <a:pPr marL="457200" lvl="0" indent="-349250" algn="l" rtl="0">
              <a:spcBef>
                <a:spcPts val="0"/>
              </a:spcBef>
              <a:spcAft>
                <a:spcPts val="0"/>
              </a:spcAft>
              <a:buClr>
                <a:schemeClr val="dk1"/>
              </a:buClr>
              <a:buSzPts val="1900"/>
              <a:buFont typeface="Times New Roman"/>
              <a:buAutoNum type="arabicPeriod"/>
            </a:pPr>
            <a:r>
              <a:rPr lang="en-IN" sz="1900" dirty="0">
                <a:solidFill>
                  <a:schemeClr val="dk1"/>
                </a:solidFill>
                <a:latin typeface="Times New Roman"/>
                <a:ea typeface="Times New Roman"/>
                <a:cs typeface="Times New Roman"/>
                <a:sym typeface="Times New Roman"/>
              </a:rPr>
              <a:t>The given table is in 2NF </a:t>
            </a:r>
            <a:endParaRPr sz="1900" dirty="0">
              <a:solidFill>
                <a:schemeClr val="dk1"/>
              </a:solidFill>
              <a:latin typeface="Times New Roman"/>
              <a:ea typeface="Times New Roman"/>
              <a:cs typeface="Times New Roman"/>
              <a:sym typeface="Times New Roman"/>
            </a:endParaRPr>
          </a:p>
          <a:p>
            <a:pPr marL="457200" lvl="0" indent="-349250" algn="l" rtl="0">
              <a:spcBef>
                <a:spcPts val="0"/>
              </a:spcBef>
              <a:spcAft>
                <a:spcPts val="0"/>
              </a:spcAft>
              <a:buClr>
                <a:schemeClr val="dk1"/>
              </a:buClr>
              <a:buSzPts val="1900"/>
              <a:buFont typeface="Times New Roman"/>
              <a:buAutoNum type="arabicPeriod"/>
            </a:pPr>
            <a:r>
              <a:rPr lang="en-IN" sz="1900" dirty="0">
                <a:solidFill>
                  <a:schemeClr val="dk1"/>
                </a:solidFill>
                <a:latin typeface="Times New Roman"/>
                <a:ea typeface="Times New Roman"/>
                <a:cs typeface="Times New Roman"/>
                <a:sym typeface="Times New Roman"/>
              </a:rPr>
              <a:t>There is transitivity because </a:t>
            </a:r>
            <a:r>
              <a:rPr lang="en-IN" sz="1900" dirty="0" err="1">
                <a:solidFill>
                  <a:schemeClr val="dk1"/>
                </a:solidFill>
                <a:latin typeface="Times New Roman"/>
                <a:ea typeface="Times New Roman"/>
                <a:cs typeface="Times New Roman"/>
                <a:sym typeface="Times New Roman"/>
              </a:rPr>
              <a:t>prod_id</a:t>
            </a:r>
            <a:r>
              <a:rPr lang="en-IN" sz="1900" dirty="0">
                <a:solidFill>
                  <a:schemeClr val="dk1"/>
                </a:solidFill>
                <a:latin typeface="Times New Roman"/>
                <a:ea typeface="Times New Roman"/>
                <a:cs typeface="Times New Roman"/>
                <a:sym typeface="Times New Roman"/>
              </a:rPr>
              <a:t> -&gt; </a:t>
            </a:r>
            <a:r>
              <a:rPr lang="en-IN" sz="1900" dirty="0" err="1">
                <a:solidFill>
                  <a:schemeClr val="dk1"/>
                </a:solidFill>
                <a:latin typeface="Times New Roman"/>
                <a:ea typeface="Times New Roman"/>
                <a:cs typeface="Times New Roman"/>
                <a:sym typeface="Times New Roman"/>
              </a:rPr>
              <a:t>prod_name</a:t>
            </a:r>
            <a:r>
              <a:rPr lang="en-IN" sz="1900" dirty="0">
                <a:solidFill>
                  <a:schemeClr val="dk1"/>
                </a:solidFill>
                <a:latin typeface="Times New Roman"/>
                <a:ea typeface="Times New Roman"/>
                <a:cs typeface="Times New Roman"/>
                <a:sym typeface="Times New Roman"/>
              </a:rPr>
              <a:t>  and  </a:t>
            </a:r>
            <a:r>
              <a:rPr lang="en-IN" sz="1900" dirty="0" err="1">
                <a:solidFill>
                  <a:schemeClr val="dk1"/>
                </a:solidFill>
                <a:latin typeface="Times New Roman"/>
                <a:ea typeface="Times New Roman"/>
                <a:cs typeface="Times New Roman"/>
                <a:sym typeface="Times New Roman"/>
              </a:rPr>
              <a:t>prod_name</a:t>
            </a:r>
            <a:r>
              <a:rPr lang="en-IN" sz="1900" dirty="0">
                <a:solidFill>
                  <a:schemeClr val="dk1"/>
                </a:solidFill>
                <a:latin typeface="Times New Roman"/>
                <a:ea typeface="Times New Roman"/>
                <a:cs typeface="Times New Roman"/>
                <a:sym typeface="Times New Roman"/>
              </a:rPr>
              <a:t> -&gt; </a:t>
            </a:r>
            <a:r>
              <a:rPr lang="en-IN" sz="1900" dirty="0" err="1">
                <a:solidFill>
                  <a:schemeClr val="dk1"/>
                </a:solidFill>
                <a:latin typeface="Times New Roman"/>
                <a:ea typeface="Times New Roman"/>
                <a:cs typeface="Times New Roman"/>
                <a:sym typeface="Times New Roman"/>
              </a:rPr>
              <a:t>prod_price</a:t>
            </a:r>
            <a:r>
              <a:rPr lang="en-IN" sz="1900" dirty="0">
                <a:solidFill>
                  <a:schemeClr val="dk1"/>
                </a:solidFill>
                <a:latin typeface="Times New Roman"/>
                <a:ea typeface="Times New Roman"/>
                <a:cs typeface="Times New Roman"/>
                <a:sym typeface="Times New Roman"/>
              </a:rPr>
              <a:t> </a:t>
            </a:r>
            <a:endParaRPr sz="19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N" sz="1900" dirty="0">
                <a:solidFill>
                  <a:schemeClr val="dk1"/>
                </a:solidFill>
                <a:latin typeface="Times New Roman"/>
                <a:ea typeface="Times New Roman"/>
                <a:cs typeface="Times New Roman"/>
                <a:sym typeface="Times New Roman"/>
              </a:rPr>
              <a:t> 3.   So to remove transitivity we need to split the table.</a:t>
            </a: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b="1" dirty="0">
              <a:solidFill>
                <a:schemeClr val="dk1"/>
              </a:solidFill>
              <a:latin typeface="Times New Roman"/>
              <a:ea typeface="Times New Roman"/>
              <a:cs typeface="Times New Roman"/>
              <a:sym typeface="Times New Roman"/>
            </a:endParaRPr>
          </a:p>
        </p:txBody>
      </p:sp>
      <p:graphicFrame>
        <p:nvGraphicFramePr>
          <p:cNvPr id="4" name="Google Shape;157;g1b47a907e13_0_97">
            <a:extLst>
              <a:ext uri="{FF2B5EF4-FFF2-40B4-BE49-F238E27FC236}">
                <a16:creationId xmlns:a16="http://schemas.microsoft.com/office/drawing/2014/main" id="{ACF6F321-9316-BA38-DC89-A770D6EF1477}"/>
              </a:ext>
            </a:extLst>
          </p:cNvPr>
          <p:cNvGraphicFramePr/>
          <p:nvPr>
            <p:extLst>
              <p:ext uri="{D42A27DB-BD31-4B8C-83A1-F6EECF244321}">
                <p14:modId xmlns:p14="http://schemas.microsoft.com/office/powerpoint/2010/main" val="3872803619"/>
              </p:ext>
            </p:extLst>
          </p:nvPr>
        </p:nvGraphicFramePr>
        <p:xfrm>
          <a:off x="952500" y="2667000"/>
          <a:ext cx="5057350" cy="1874400"/>
        </p:xfrm>
        <a:graphic>
          <a:graphicData uri="http://schemas.openxmlformats.org/drawingml/2006/table">
            <a:tbl>
              <a:tblPr>
                <a:noFill/>
              </a:tblPr>
              <a:tblGrid>
                <a:gridCol w="2528675">
                  <a:extLst>
                    <a:ext uri="{9D8B030D-6E8A-4147-A177-3AD203B41FA5}">
                      <a16:colId xmlns:a16="http://schemas.microsoft.com/office/drawing/2014/main" val="20000"/>
                    </a:ext>
                  </a:extLst>
                </a:gridCol>
                <a:gridCol w="25286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IN" sz="1800" dirty="0" err="1">
                          <a:latin typeface="Times New Roman"/>
                          <a:ea typeface="Times New Roman"/>
                          <a:cs typeface="Times New Roman"/>
                          <a:sym typeface="Times New Roman"/>
                        </a:rPr>
                        <a:t>product_id</a:t>
                      </a:r>
                      <a:endParaRPr sz="18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sz="1800" dirty="0" err="1">
                          <a:solidFill>
                            <a:schemeClr val="dk1"/>
                          </a:solidFill>
                          <a:latin typeface="Times New Roman"/>
                          <a:cs typeface="Times New Roman"/>
                          <a:sym typeface="Times New Roman"/>
                        </a:rPr>
                        <a:t>product_name</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IN" sz="1900" dirty="0">
                          <a:latin typeface="Times New Roman"/>
                          <a:ea typeface="Times New Roman"/>
                          <a:cs typeface="Times New Roman"/>
                          <a:sym typeface="Times New Roman"/>
                        </a:rPr>
                        <a:t>121</a:t>
                      </a:r>
                      <a:endParaRPr sz="19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900" dirty="0">
                          <a:latin typeface="Times New Roman"/>
                          <a:ea typeface="Times New Roman"/>
                          <a:cs typeface="Times New Roman"/>
                          <a:sym typeface="Times New Roman"/>
                        </a:rPr>
                        <a:t>Samsung</a:t>
                      </a:r>
                      <a:endParaRPr sz="19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IN" sz="1900" dirty="0">
                          <a:latin typeface="Times New Roman"/>
                          <a:ea typeface="Times New Roman"/>
                          <a:cs typeface="Times New Roman"/>
                          <a:sym typeface="Times New Roman"/>
                        </a:rPr>
                        <a:t>122</a:t>
                      </a:r>
                      <a:endParaRPr sz="19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900" dirty="0">
                          <a:latin typeface="Times New Roman"/>
                          <a:ea typeface="Times New Roman"/>
                          <a:cs typeface="Times New Roman"/>
                          <a:sym typeface="Times New Roman"/>
                        </a:rPr>
                        <a:t>Apple</a:t>
                      </a:r>
                      <a:endParaRPr sz="19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IN" sz="1900" dirty="0">
                          <a:latin typeface="Times New Roman"/>
                          <a:ea typeface="Times New Roman"/>
                          <a:cs typeface="Times New Roman"/>
                          <a:sym typeface="Times New Roman"/>
                        </a:rPr>
                        <a:t>123</a:t>
                      </a:r>
                      <a:endParaRPr sz="19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900" dirty="0">
                          <a:latin typeface="Times New Roman"/>
                          <a:ea typeface="Times New Roman"/>
                          <a:cs typeface="Times New Roman"/>
                          <a:sym typeface="Times New Roman"/>
                        </a:rPr>
                        <a:t>Redmi</a:t>
                      </a:r>
                      <a:endParaRPr sz="19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5" name="Google Shape;158;g1b47a907e13_0_97">
            <a:extLst>
              <a:ext uri="{FF2B5EF4-FFF2-40B4-BE49-F238E27FC236}">
                <a16:creationId xmlns:a16="http://schemas.microsoft.com/office/drawing/2014/main" id="{04ED111C-EE4D-EF8E-5E55-BCD9729E0088}"/>
              </a:ext>
            </a:extLst>
          </p:cNvPr>
          <p:cNvGraphicFramePr/>
          <p:nvPr>
            <p:extLst>
              <p:ext uri="{D42A27DB-BD31-4B8C-83A1-F6EECF244321}">
                <p14:modId xmlns:p14="http://schemas.microsoft.com/office/powerpoint/2010/main" val="3757957363"/>
              </p:ext>
            </p:extLst>
          </p:nvPr>
        </p:nvGraphicFramePr>
        <p:xfrm>
          <a:off x="6096000" y="2667000"/>
          <a:ext cx="5557050" cy="1828680"/>
        </p:xfrm>
        <a:graphic>
          <a:graphicData uri="http://schemas.openxmlformats.org/drawingml/2006/table">
            <a:tbl>
              <a:tblPr>
                <a:noFill/>
              </a:tblPr>
              <a:tblGrid>
                <a:gridCol w="2778525">
                  <a:extLst>
                    <a:ext uri="{9D8B030D-6E8A-4147-A177-3AD203B41FA5}">
                      <a16:colId xmlns:a16="http://schemas.microsoft.com/office/drawing/2014/main" val="20000"/>
                    </a:ext>
                  </a:extLst>
                </a:gridCol>
                <a:gridCol w="2778525">
                  <a:extLst>
                    <a:ext uri="{9D8B030D-6E8A-4147-A177-3AD203B41FA5}">
                      <a16:colId xmlns:a16="http://schemas.microsoft.com/office/drawing/2014/main" val="20001"/>
                    </a:ext>
                  </a:extLst>
                </a:gridCol>
              </a:tblGrid>
              <a:tr h="424800">
                <a:tc>
                  <a:txBody>
                    <a:bodyPr/>
                    <a:lstStyle/>
                    <a:p>
                      <a:pPr marL="0" lvl="0" indent="0" algn="l" rtl="0">
                        <a:spcBef>
                          <a:spcPts val="0"/>
                        </a:spcBef>
                        <a:spcAft>
                          <a:spcPts val="0"/>
                        </a:spcAft>
                        <a:buNone/>
                      </a:pPr>
                      <a:r>
                        <a:rPr lang="en-IN" dirty="0" err="1"/>
                        <a:t>product_name</a:t>
                      </a:r>
                      <a:endParaRPr dirty="0"/>
                    </a:p>
                  </a:txBody>
                  <a:tcPr marL="91425" marR="91425" marT="91425" marB="91425"/>
                </a:tc>
                <a:tc>
                  <a:txBody>
                    <a:bodyPr/>
                    <a:lstStyle/>
                    <a:p>
                      <a:pPr marL="0" lvl="0" indent="0" algn="l" rtl="0">
                        <a:spcBef>
                          <a:spcPts val="0"/>
                        </a:spcBef>
                        <a:spcAft>
                          <a:spcPts val="0"/>
                        </a:spcAft>
                        <a:buNone/>
                      </a:pPr>
                      <a:r>
                        <a:rPr lang="en-IN" dirty="0" err="1"/>
                        <a:t>product_price</a:t>
                      </a:r>
                      <a:endParaRPr dirty="0"/>
                    </a:p>
                  </a:txBody>
                  <a:tcPr marL="91425" marR="91425" marT="91425" marB="91425"/>
                </a:tc>
                <a:extLst>
                  <a:ext uri="{0D108BD9-81ED-4DB2-BD59-A6C34878D82A}">
                    <a16:rowId xmlns:a16="http://schemas.microsoft.com/office/drawing/2014/main" val="10000"/>
                  </a:ext>
                </a:extLst>
              </a:tr>
              <a:tr h="424800">
                <a:tc>
                  <a:txBody>
                    <a:bodyPr/>
                    <a:lstStyle/>
                    <a:p>
                      <a:pPr marL="0" lvl="0" indent="0" algn="l" rtl="0">
                        <a:spcBef>
                          <a:spcPts val="0"/>
                        </a:spcBef>
                        <a:spcAft>
                          <a:spcPts val="0"/>
                        </a:spcAft>
                        <a:buNone/>
                      </a:pPr>
                      <a:r>
                        <a:rPr lang="en-IN" dirty="0"/>
                        <a:t>121</a:t>
                      </a:r>
                      <a:endParaRPr dirty="0"/>
                    </a:p>
                  </a:txBody>
                  <a:tcPr marL="91425" marR="91425" marT="91425" marB="91425"/>
                </a:tc>
                <a:tc>
                  <a:txBody>
                    <a:bodyPr/>
                    <a:lstStyle/>
                    <a:p>
                      <a:pPr marL="0" lvl="0" indent="0" algn="l" rtl="0">
                        <a:spcBef>
                          <a:spcPts val="0"/>
                        </a:spcBef>
                        <a:spcAft>
                          <a:spcPts val="0"/>
                        </a:spcAft>
                        <a:buNone/>
                      </a:pPr>
                      <a:r>
                        <a:rPr lang="en-IN" dirty="0"/>
                        <a:t>89900</a:t>
                      </a:r>
                      <a:endParaRPr dirty="0"/>
                    </a:p>
                  </a:txBody>
                  <a:tcPr marL="91425" marR="91425" marT="91425" marB="91425"/>
                </a:tc>
                <a:extLst>
                  <a:ext uri="{0D108BD9-81ED-4DB2-BD59-A6C34878D82A}">
                    <a16:rowId xmlns:a16="http://schemas.microsoft.com/office/drawing/2014/main" val="10001"/>
                  </a:ext>
                </a:extLst>
              </a:tr>
              <a:tr h="424800">
                <a:tc>
                  <a:txBody>
                    <a:bodyPr/>
                    <a:lstStyle/>
                    <a:p>
                      <a:pPr marL="0" lvl="0" indent="0" algn="l" rtl="0">
                        <a:spcBef>
                          <a:spcPts val="0"/>
                        </a:spcBef>
                        <a:spcAft>
                          <a:spcPts val="0"/>
                        </a:spcAft>
                        <a:buNone/>
                      </a:pPr>
                      <a:r>
                        <a:rPr lang="en-IN" dirty="0"/>
                        <a:t>122</a:t>
                      </a:r>
                      <a:endParaRPr dirty="0"/>
                    </a:p>
                  </a:txBody>
                  <a:tcPr marL="91425" marR="91425" marT="91425" marB="91425"/>
                </a:tc>
                <a:tc>
                  <a:txBody>
                    <a:bodyPr/>
                    <a:lstStyle/>
                    <a:p>
                      <a:pPr marL="0" lvl="0" indent="0" algn="l" rtl="0">
                        <a:spcBef>
                          <a:spcPts val="0"/>
                        </a:spcBef>
                        <a:spcAft>
                          <a:spcPts val="0"/>
                        </a:spcAft>
                        <a:buNone/>
                      </a:pPr>
                      <a:r>
                        <a:rPr lang="en-IN" dirty="0"/>
                        <a:t>152000</a:t>
                      </a:r>
                      <a:endParaRPr dirty="0"/>
                    </a:p>
                  </a:txBody>
                  <a:tcPr marL="91425" marR="91425" marT="91425" marB="91425"/>
                </a:tc>
                <a:extLst>
                  <a:ext uri="{0D108BD9-81ED-4DB2-BD59-A6C34878D82A}">
                    <a16:rowId xmlns:a16="http://schemas.microsoft.com/office/drawing/2014/main" val="10002"/>
                  </a:ext>
                </a:extLst>
              </a:tr>
              <a:tr h="424800">
                <a:tc>
                  <a:txBody>
                    <a:bodyPr/>
                    <a:lstStyle/>
                    <a:p>
                      <a:pPr marL="0" lvl="0" indent="0" algn="l" rtl="0">
                        <a:spcBef>
                          <a:spcPts val="0"/>
                        </a:spcBef>
                        <a:spcAft>
                          <a:spcPts val="0"/>
                        </a:spcAft>
                        <a:buNone/>
                      </a:pPr>
                      <a:r>
                        <a:rPr lang="en-IN" dirty="0"/>
                        <a:t>123</a:t>
                      </a:r>
                      <a:endParaRPr dirty="0"/>
                    </a:p>
                  </a:txBody>
                  <a:tcPr marL="91425" marR="91425" marT="91425" marB="91425"/>
                </a:tc>
                <a:tc>
                  <a:txBody>
                    <a:bodyPr/>
                    <a:lstStyle/>
                    <a:p>
                      <a:pPr marL="0" lvl="0" indent="0" algn="l" rtl="0">
                        <a:spcBef>
                          <a:spcPts val="0"/>
                        </a:spcBef>
                        <a:spcAft>
                          <a:spcPts val="0"/>
                        </a:spcAft>
                        <a:buNone/>
                      </a:pPr>
                      <a:r>
                        <a:rPr lang="en-IN" dirty="0"/>
                        <a:t>10200</a:t>
                      </a:r>
                      <a:endParaRPr dirty="0"/>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15935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9DDF9-9D92-A92A-EDF2-F0C5B24123D5}"/>
              </a:ext>
            </a:extLst>
          </p:cNvPr>
          <p:cNvPicPr>
            <a:picLocks noChangeAspect="1"/>
          </p:cNvPicPr>
          <p:nvPr/>
        </p:nvPicPr>
        <p:blipFill rotWithShape="1">
          <a:blip r:embed="rId2"/>
          <a:srcRect l="12333" t="17852" b="23860"/>
          <a:stretch/>
        </p:blipFill>
        <p:spPr>
          <a:xfrm>
            <a:off x="254000" y="1127760"/>
            <a:ext cx="5943599" cy="4704080"/>
          </a:xfrm>
          <a:prstGeom prst="rect">
            <a:avLst/>
          </a:prstGeom>
        </p:spPr>
      </p:pic>
      <p:pic>
        <p:nvPicPr>
          <p:cNvPr id="5" name="Picture 4">
            <a:extLst>
              <a:ext uri="{FF2B5EF4-FFF2-40B4-BE49-F238E27FC236}">
                <a16:creationId xmlns:a16="http://schemas.microsoft.com/office/drawing/2014/main" id="{BB3997E2-9D42-26B7-F329-FDF766C649FA}"/>
              </a:ext>
            </a:extLst>
          </p:cNvPr>
          <p:cNvPicPr>
            <a:picLocks noChangeAspect="1"/>
          </p:cNvPicPr>
          <p:nvPr/>
        </p:nvPicPr>
        <p:blipFill rotWithShape="1">
          <a:blip r:embed="rId3"/>
          <a:srcRect l="10333" t="17569" b="22468"/>
          <a:stretch/>
        </p:blipFill>
        <p:spPr>
          <a:xfrm>
            <a:off x="6685280" y="1076960"/>
            <a:ext cx="5323840" cy="4704080"/>
          </a:xfrm>
          <a:prstGeom prst="rect">
            <a:avLst/>
          </a:prstGeom>
        </p:spPr>
      </p:pic>
      <p:sp>
        <p:nvSpPr>
          <p:cNvPr id="7" name="TextBox 6">
            <a:extLst>
              <a:ext uri="{FF2B5EF4-FFF2-40B4-BE49-F238E27FC236}">
                <a16:creationId xmlns:a16="http://schemas.microsoft.com/office/drawing/2014/main" id="{EB78EDB6-6489-B374-FD4B-ED6093E574D4}"/>
              </a:ext>
            </a:extLst>
          </p:cNvPr>
          <p:cNvSpPr txBox="1"/>
          <p:nvPr/>
        </p:nvSpPr>
        <p:spPr>
          <a:xfrm>
            <a:off x="510540" y="384294"/>
            <a:ext cx="6101080" cy="369332"/>
          </a:xfrm>
          <a:prstGeom prst="rect">
            <a:avLst/>
          </a:prstGeom>
          <a:noFill/>
        </p:spPr>
        <p:txBody>
          <a:bodyPr wrap="square">
            <a:spAutoFit/>
          </a:bodyPr>
          <a:lstStyle/>
          <a:p>
            <a:pPr marL="76200" lvl="0" algn="l" rtl="0">
              <a:spcBef>
                <a:spcPts val="0"/>
              </a:spcBef>
              <a:spcAft>
                <a:spcPts val="0"/>
              </a:spcAft>
              <a:buClr>
                <a:schemeClr val="dk1"/>
              </a:buClr>
              <a:buSzPts val="2400"/>
            </a:pPr>
            <a:r>
              <a:rPr lang="en-IN" sz="1800" b="1" dirty="0">
                <a:solidFill>
                  <a:schemeClr val="dk1"/>
                </a:solidFill>
                <a:latin typeface="Times New Roman"/>
                <a:ea typeface="Times New Roman"/>
                <a:cs typeface="Times New Roman"/>
                <a:sym typeface="Times New Roman"/>
              </a:rPr>
              <a:t>Create Table</a:t>
            </a:r>
          </a:p>
        </p:txBody>
      </p:sp>
      <p:sp>
        <p:nvSpPr>
          <p:cNvPr id="8" name="TextBox 7">
            <a:extLst>
              <a:ext uri="{FF2B5EF4-FFF2-40B4-BE49-F238E27FC236}">
                <a16:creationId xmlns:a16="http://schemas.microsoft.com/office/drawing/2014/main" id="{DF5BA161-98F0-E198-863D-830972028FEA}"/>
              </a:ext>
            </a:extLst>
          </p:cNvPr>
          <p:cNvSpPr txBox="1"/>
          <p:nvPr/>
        </p:nvSpPr>
        <p:spPr>
          <a:xfrm>
            <a:off x="2374901" y="758428"/>
            <a:ext cx="6101080" cy="369332"/>
          </a:xfrm>
          <a:prstGeom prst="rect">
            <a:avLst/>
          </a:prstGeom>
          <a:noFill/>
        </p:spPr>
        <p:txBody>
          <a:bodyPr wrap="square">
            <a:spAutoFit/>
          </a:bodyPr>
          <a:lstStyle/>
          <a:p>
            <a:pPr marL="76200" lvl="0" algn="l" rtl="0">
              <a:spcBef>
                <a:spcPts val="0"/>
              </a:spcBef>
              <a:spcAft>
                <a:spcPts val="0"/>
              </a:spcAft>
              <a:buClr>
                <a:schemeClr val="dk1"/>
              </a:buClr>
              <a:buSzPts val="2400"/>
            </a:pPr>
            <a:r>
              <a:rPr lang="en-IN" sz="1800" dirty="0">
                <a:solidFill>
                  <a:schemeClr val="dk1"/>
                </a:solidFill>
                <a:latin typeface="Times New Roman"/>
                <a:ea typeface="Times New Roman"/>
                <a:cs typeface="Times New Roman"/>
                <a:sym typeface="Times New Roman"/>
              </a:rPr>
              <a:t>Product</a:t>
            </a:r>
          </a:p>
        </p:txBody>
      </p:sp>
      <p:sp>
        <p:nvSpPr>
          <p:cNvPr id="10" name="TextBox 9">
            <a:extLst>
              <a:ext uri="{FF2B5EF4-FFF2-40B4-BE49-F238E27FC236}">
                <a16:creationId xmlns:a16="http://schemas.microsoft.com/office/drawing/2014/main" id="{1D9665CB-FD82-9502-2292-604C7829F3A6}"/>
              </a:ext>
            </a:extLst>
          </p:cNvPr>
          <p:cNvSpPr txBox="1"/>
          <p:nvPr/>
        </p:nvSpPr>
        <p:spPr>
          <a:xfrm>
            <a:off x="8630920" y="573762"/>
            <a:ext cx="6101080" cy="369332"/>
          </a:xfrm>
          <a:prstGeom prst="rect">
            <a:avLst/>
          </a:prstGeom>
          <a:noFill/>
        </p:spPr>
        <p:txBody>
          <a:bodyPr wrap="square">
            <a:spAutoFit/>
          </a:bodyPr>
          <a:lstStyle/>
          <a:p>
            <a:pPr marL="76200" lvl="0" algn="l" rtl="0">
              <a:spcBef>
                <a:spcPts val="0"/>
              </a:spcBef>
              <a:spcAft>
                <a:spcPts val="0"/>
              </a:spcAft>
              <a:buClr>
                <a:schemeClr val="dk1"/>
              </a:buClr>
              <a:buSzPts val="2400"/>
            </a:pPr>
            <a:r>
              <a:rPr lang="en-IN" sz="1800" dirty="0">
                <a:solidFill>
                  <a:schemeClr val="dk1"/>
                </a:solidFill>
                <a:latin typeface="Times New Roman"/>
                <a:ea typeface="Times New Roman"/>
                <a:cs typeface="Times New Roman"/>
                <a:sym typeface="Times New Roman"/>
              </a:rPr>
              <a:t>Customer</a:t>
            </a:r>
          </a:p>
        </p:txBody>
      </p:sp>
    </p:spTree>
    <p:extLst>
      <p:ext uri="{BB962C8B-B14F-4D97-AF65-F5344CB8AC3E}">
        <p14:creationId xmlns:p14="http://schemas.microsoft.com/office/powerpoint/2010/main" val="2311810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D7477-BDFF-EF50-7862-366E9FB9F50F}"/>
              </a:ext>
            </a:extLst>
          </p:cNvPr>
          <p:cNvPicPr>
            <a:picLocks noChangeAspect="1"/>
          </p:cNvPicPr>
          <p:nvPr/>
        </p:nvPicPr>
        <p:blipFill rotWithShape="1">
          <a:blip r:embed="rId2"/>
          <a:srcRect l="10834" t="17421"/>
          <a:stretch/>
        </p:blipFill>
        <p:spPr>
          <a:xfrm>
            <a:off x="314959" y="1117600"/>
            <a:ext cx="5618480" cy="4460240"/>
          </a:xfrm>
          <a:prstGeom prst="rect">
            <a:avLst/>
          </a:prstGeom>
        </p:spPr>
      </p:pic>
      <p:pic>
        <p:nvPicPr>
          <p:cNvPr id="5" name="Picture 4">
            <a:extLst>
              <a:ext uri="{FF2B5EF4-FFF2-40B4-BE49-F238E27FC236}">
                <a16:creationId xmlns:a16="http://schemas.microsoft.com/office/drawing/2014/main" id="{E5BD8BFE-8756-4FC1-ECFE-A363B6E04975}"/>
              </a:ext>
            </a:extLst>
          </p:cNvPr>
          <p:cNvPicPr>
            <a:picLocks noChangeAspect="1"/>
          </p:cNvPicPr>
          <p:nvPr/>
        </p:nvPicPr>
        <p:blipFill rotWithShape="1">
          <a:blip r:embed="rId3"/>
          <a:srcRect l="11250" t="17421" b="24694"/>
          <a:stretch/>
        </p:blipFill>
        <p:spPr>
          <a:xfrm>
            <a:off x="6258562" y="1117600"/>
            <a:ext cx="5466078" cy="4460240"/>
          </a:xfrm>
          <a:prstGeom prst="rect">
            <a:avLst/>
          </a:prstGeom>
        </p:spPr>
      </p:pic>
      <p:sp>
        <p:nvSpPr>
          <p:cNvPr id="7" name="TextBox 6">
            <a:extLst>
              <a:ext uri="{FF2B5EF4-FFF2-40B4-BE49-F238E27FC236}">
                <a16:creationId xmlns:a16="http://schemas.microsoft.com/office/drawing/2014/main" id="{DF6604EE-1D1D-9126-E401-DBD914E96750}"/>
              </a:ext>
            </a:extLst>
          </p:cNvPr>
          <p:cNvSpPr txBox="1"/>
          <p:nvPr/>
        </p:nvSpPr>
        <p:spPr>
          <a:xfrm>
            <a:off x="157482" y="38854"/>
            <a:ext cx="6101080" cy="369332"/>
          </a:xfrm>
          <a:prstGeom prst="rect">
            <a:avLst/>
          </a:prstGeom>
          <a:noFill/>
        </p:spPr>
        <p:txBody>
          <a:bodyPr wrap="square">
            <a:spAutoFit/>
          </a:bodyPr>
          <a:lstStyle/>
          <a:p>
            <a:pPr marL="76200" lvl="0" algn="l" rtl="0">
              <a:spcBef>
                <a:spcPts val="0"/>
              </a:spcBef>
              <a:spcAft>
                <a:spcPts val="0"/>
              </a:spcAft>
              <a:buClr>
                <a:schemeClr val="dk1"/>
              </a:buClr>
              <a:buSzPts val="2400"/>
            </a:pPr>
            <a:r>
              <a:rPr lang="en-IN" sz="1800" b="1" dirty="0">
                <a:solidFill>
                  <a:schemeClr val="dk1"/>
                </a:solidFill>
                <a:latin typeface="Times New Roman"/>
                <a:ea typeface="Times New Roman"/>
                <a:cs typeface="Times New Roman"/>
                <a:sym typeface="Times New Roman"/>
              </a:rPr>
              <a:t>Create Table</a:t>
            </a:r>
          </a:p>
        </p:txBody>
      </p:sp>
      <p:sp>
        <p:nvSpPr>
          <p:cNvPr id="9" name="TextBox 8">
            <a:extLst>
              <a:ext uri="{FF2B5EF4-FFF2-40B4-BE49-F238E27FC236}">
                <a16:creationId xmlns:a16="http://schemas.microsoft.com/office/drawing/2014/main" id="{7B14F733-8F20-6D34-ACB4-028C599273AD}"/>
              </a:ext>
            </a:extLst>
          </p:cNvPr>
          <p:cNvSpPr txBox="1"/>
          <p:nvPr/>
        </p:nvSpPr>
        <p:spPr>
          <a:xfrm>
            <a:off x="2227580" y="748268"/>
            <a:ext cx="6101080" cy="369332"/>
          </a:xfrm>
          <a:prstGeom prst="rect">
            <a:avLst/>
          </a:prstGeom>
          <a:noFill/>
        </p:spPr>
        <p:txBody>
          <a:bodyPr wrap="square">
            <a:spAutoFit/>
          </a:bodyPr>
          <a:lstStyle/>
          <a:p>
            <a:pPr marL="76200">
              <a:buClr>
                <a:schemeClr val="dk1"/>
              </a:buClr>
              <a:buSzPts val="2400"/>
            </a:pPr>
            <a:r>
              <a:rPr lang="en-IN" dirty="0">
                <a:solidFill>
                  <a:schemeClr val="dk1"/>
                </a:solidFill>
                <a:latin typeface="Times New Roman"/>
                <a:ea typeface="Times New Roman"/>
                <a:cs typeface="Times New Roman"/>
                <a:sym typeface="Times New Roman"/>
              </a:rPr>
              <a:t>Orders</a:t>
            </a:r>
            <a:endParaRPr lang="en-IN" sz="1800" dirty="0">
              <a:solidFill>
                <a:schemeClr val="dk1"/>
              </a:solidFill>
              <a:latin typeface="Times New Roman"/>
              <a:ea typeface="Times New Roman"/>
              <a:cs typeface="Times New Roman"/>
              <a:sym typeface="Times New Roman"/>
            </a:endParaRPr>
          </a:p>
        </p:txBody>
      </p:sp>
      <p:sp>
        <p:nvSpPr>
          <p:cNvPr id="11" name="TextBox 10">
            <a:extLst>
              <a:ext uri="{FF2B5EF4-FFF2-40B4-BE49-F238E27FC236}">
                <a16:creationId xmlns:a16="http://schemas.microsoft.com/office/drawing/2014/main" id="{31648970-0D0F-BD47-4238-744CB2B7765E}"/>
              </a:ext>
            </a:extLst>
          </p:cNvPr>
          <p:cNvSpPr txBox="1"/>
          <p:nvPr/>
        </p:nvSpPr>
        <p:spPr>
          <a:xfrm>
            <a:off x="8069580" y="670560"/>
            <a:ext cx="6101080" cy="369332"/>
          </a:xfrm>
          <a:prstGeom prst="rect">
            <a:avLst/>
          </a:prstGeom>
          <a:noFill/>
        </p:spPr>
        <p:txBody>
          <a:bodyPr wrap="square">
            <a:spAutoFit/>
          </a:bodyPr>
          <a:lstStyle/>
          <a:p>
            <a:pPr marL="76200">
              <a:buClr>
                <a:schemeClr val="dk1"/>
              </a:buClr>
              <a:buSzPts val="2400"/>
            </a:pPr>
            <a:r>
              <a:rPr lang="en-IN" dirty="0">
                <a:solidFill>
                  <a:schemeClr val="dk1"/>
                </a:solidFill>
                <a:latin typeface="Times New Roman"/>
                <a:ea typeface="Times New Roman"/>
                <a:cs typeface="Times New Roman"/>
                <a:sym typeface="Times New Roman"/>
              </a:rPr>
              <a:t>Login</a:t>
            </a:r>
            <a:endParaRPr lang="en-IN" sz="1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72399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02B80-949C-94F6-9128-09CAA77557F6}"/>
              </a:ext>
            </a:extLst>
          </p:cNvPr>
          <p:cNvPicPr>
            <a:picLocks noChangeAspect="1"/>
          </p:cNvPicPr>
          <p:nvPr/>
        </p:nvPicPr>
        <p:blipFill rotWithShape="1">
          <a:blip r:embed="rId2"/>
          <a:srcRect l="10500" t="16827" r="1000" b="14898"/>
          <a:stretch/>
        </p:blipFill>
        <p:spPr>
          <a:xfrm>
            <a:off x="162560" y="894080"/>
            <a:ext cx="5791200" cy="4673600"/>
          </a:xfrm>
          <a:prstGeom prst="rect">
            <a:avLst/>
          </a:prstGeom>
        </p:spPr>
      </p:pic>
      <p:pic>
        <p:nvPicPr>
          <p:cNvPr id="5" name="Picture 4">
            <a:extLst>
              <a:ext uri="{FF2B5EF4-FFF2-40B4-BE49-F238E27FC236}">
                <a16:creationId xmlns:a16="http://schemas.microsoft.com/office/drawing/2014/main" id="{21C87A49-6FA0-260C-6DFA-D80B99CF3636}"/>
              </a:ext>
            </a:extLst>
          </p:cNvPr>
          <p:cNvPicPr>
            <a:picLocks noChangeAspect="1"/>
          </p:cNvPicPr>
          <p:nvPr/>
        </p:nvPicPr>
        <p:blipFill rotWithShape="1">
          <a:blip r:embed="rId3"/>
          <a:srcRect l="11500" t="17124" b="20242"/>
          <a:stretch/>
        </p:blipFill>
        <p:spPr>
          <a:xfrm>
            <a:off x="6329680" y="894080"/>
            <a:ext cx="5699760" cy="4602480"/>
          </a:xfrm>
          <a:prstGeom prst="rect">
            <a:avLst/>
          </a:prstGeom>
        </p:spPr>
      </p:pic>
      <p:sp>
        <p:nvSpPr>
          <p:cNvPr id="7" name="TextBox 6">
            <a:extLst>
              <a:ext uri="{FF2B5EF4-FFF2-40B4-BE49-F238E27FC236}">
                <a16:creationId xmlns:a16="http://schemas.microsoft.com/office/drawing/2014/main" id="{9072DC2C-74EE-9BE7-90F1-0F3C3695F690}"/>
              </a:ext>
            </a:extLst>
          </p:cNvPr>
          <p:cNvSpPr txBox="1"/>
          <p:nvPr/>
        </p:nvSpPr>
        <p:spPr>
          <a:xfrm>
            <a:off x="561340" y="150614"/>
            <a:ext cx="6101080" cy="369332"/>
          </a:xfrm>
          <a:prstGeom prst="rect">
            <a:avLst/>
          </a:prstGeom>
          <a:noFill/>
        </p:spPr>
        <p:txBody>
          <a:bodyPr wrap="square">
            <a:spAutoFit/>
          </a:bodyPr>
          <a:lstStyle/>
          <a:p>
            <a:pPr marL="76200" lvl="0" algn="l" rtl="0">
              <a:spcBef>
                <a:spcPts val="0"/>
              </a:spcBef>
              <a:spcAft>
                <a:spcPts val="0"/>
              </a:spcAft>
              <a:buClr>
                <a:schemeClr val="dk1"/>
              </a:buClr>
              <a:buSzPts val="2400"/>
            </a:pPr>
            <a:r>
              <a:rPr lang="en-IN" sz="1800" b="1" dirty="0">
                <a:solidFill>
                  <a:schemeClr val="dk1"/>
                </a:solidFill>
                <a:latin typeface="Times New Roman"/>
                <a:ea typeface="Times New Roman"/>
                <a:cs typeface="Times New Roman"/>
                <a:sym typeface="Times New Roman"/>
              </a:rPr>
              <a:t>Insert Values in Table</a:t>
            </a:r>
          </a:p>
        </p:txBody>
      </p:sp>
    </p:spTree>
    <p:extLst>
      <p:ext uri="{BB962C8B-B14F-4D97-AF65-F5344CB8AC3E}">
        <p14:creationId xmlns:p14="http://schemas.microsoft.com/office/powerpoint/2010/main" val="3399916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DE06D-9531-2C19-BDCB-B8027D50AF36}"/>
              </a:ext>
            </a:extLst>
          </p:cNvPr>
          <p:cNvPicPr>
            <a:picLocks noChangeAspect="1"/>
          </p:cNvPicPr>
          <p:nvPr/>
        </p:nvPicPr>
        <p:blipFill rotWithShape="1">
          <a:blip r:embed="rId2"/>
          <a:srcRect l="11000" t="17421"/>
          <a:stretch/>
        </p:blipFill>
        <p:spPr>
          <a:xfrm>
            <a:off x="142240" y="1000760"/>
            <a:ext cx="5537200" cy="4856480"/>
          </a:xfrm>
          <a:prstGeom prst="rect">
            <a:avLst/>
          </a:prstGeom>
        </p:spPr>
      </p:pic>
      <p:pic>
        <p:nvPicPr>
          <p:cNvPr id="5" name="Picture 4">
            <a:extLst>
              <a:ext uri="{FF2B5EF4-FFF2-40B4-BE49-F238E27FC236}">
                <a16:creationId xmlns:a16="http://schemas.microsoft.com/office/drawing/2014/main" id="{FD774B11-B67B-F31C-86C0-5EC8799823B1}"/>
              </a:ext>
            </a:extLst>
          </p:cNvPr>
          <p:cNvPicPr>
            <a:picLocks noChangeAspect="1"/>
          </p:cNvPicPr>
          <p:nvPr/>
        </p:nvPicPr>
        <p:blipFill rotWithShape="1">
          <a:blip r:embed="rId3"/>
          <a:srcRect l="11000" t="17718"/>
          <a:stretch/>
        </p:blipFill>
        <p:spPr>
          <a:xfrm>
            <a:off x="5933440" y="1000760"/>
            <a:ext cx="5618480" cy="4780280"/>
          </a:xfrm>
          <a:prstGeom prst="rect">
            <a:avLst/>
          </a:prstGeom>
        </p:spPr>
      </p:pic>
      <p:sp>
        <p:nvSpPr>
          <p:cNvPr id="7" name="TextBox 6">
            <a:extLst>
              <a:ext uri="{FF2B5EF4-FFF2-40B4-BE49-F238E27FC236}">
                <a16:creationId xmlns:a16="http://schemas.microsoft.com/office/drawing/2014/main" id="{98A4327D-3E7C-AE9C-2D87-45B1473257F0}"/>
              </a:ext>
            </a:extLst>
          </p:cNvPr>
          <p:cNvSpPr txBox="1"/>
          <p:nvPr/>
        </p:nvSpPr>
        <p:spPr>
          <a:xfrm>
            <a:off x="287020" y="353814"/>
            <a:ext cx="6101080" cy="369332"/>
          </a:xfrm>
          <a:prstGeom prst="rect">
            <a:avLst/>
          </a:prstGeom>
          <a:noFill/>
        </p:spPr>
        <p:txBody>
          <a:bodyPr wrap="square">
            <a:spAutoFit/>
          </a:bodyPr>
          <a:lstStyle/>
          <a:p>
            <a:pPr marL="76200" lvl="0" algn="l" rtl="0">
              <a:spcBef>
                <a:spcPts val="0"/>
              </a:spcBef>
              <a:spcAft>
                <a:spcPts val="0"/>
              </a:spcAft>
              <a:buClr>
                <a:schemeClr val="dk1"/>
              </a:buClr>
              <a:buSzPts val="2400"/>
            </a:pPr>
            <a:r>
              <a:rPr lang="en-IN" sz="1800" b="1" dirty="0">
                <a:solidFill>
                  <a:schemeClr val="dk1"/>
                </a:solidFill>
                <a:latin typeface="Times New Roman"/>
                <a:ea typeface="Times New Roman"/>
                <a:cs typeface="Times New Roman"/>
                <a:sym typeface="Times New Roman"/>
              </a:rPr>
              <a:t>Insert Values in Table</a:t>
            </a:r>
          </a:p>
        </p:txBody>
      </p:sp>
    </p:spTree>
    <p:extLst>
      <p:ext uri="{BB962C8B-B14F-4D97-AF65-F5344CB8AC3E}">
        <p14:creationId xmlns:p14="http://schemas.microsoft.com/office/powerpoint/2010/main" val="1164502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509" y="416145"/>
            <a:ext cx="11878491" cy="1600438"/>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Aggregrate</a:t>
            </a:r>
            <a:r>
              <a:rPr lang="en-US" b="1" dirty="0">
                <a:latin typeface="Times New Roman" panose="02020603050405020304" pitchFamily="18" charset="0"/>
                <a:cs typeface="Times New Roman" panose="02020603050405020304" pitchFamily="18" charset="0"/>
              </a:rPr>
              <a:t> Functions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Count:-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p>
          <a:p>
            <a:endParaRPr lang="en-IN"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919B587-A4A1-255A-409B-43D20499FDA4}"/>
              </a:ext>
            </a:extLst>
          </p:cNvPr>
          <p:cNvPicPr>
            <a:picLocks noChangeAspect="1"/>
          </p:cNvPicPr>
          <p:nvPr/>
        </p:nvPicPr>
        <p:blipFill rotWithShape="1">
          <a:blip r:embed="rId2"/>
          <a:srcRect l="10562" t="17811" b="-453"/>
          <a:stretch/>
        </p:blipFill>
        <p:spPr>
          <a:xfrm>
            <a:off x="255503" y="2016583"/>
            <a:ext cx="5741437" cy="3338495"/>
          </a:xfrm>
          <a:prstGeom prst="rect">
            <a:avLst/>
          </a:prstGeom>
        </p:spPr>
      </p:pic>
      <p:pic>
        <p:nvPicPr>
          <p:cNvPr id="8" name="Picture 7">
            <a:extLst>
              <a:ext uri="{FF2B5EF4-FFF2-40B4-BE49-F238E27FC236}">
                <a16:creationId xmlns:a16="http://schemas.microsoft.com/office/drawing/2014/main" id="{F6CA0D09-F35D-AE97-9D30-65E911AACE90}"/>
              </a:ext>
            </a:extLst>
          </p:cNvPr>
          <p:cNvPicPr>
            <a:picLocks noChangeAspect="1"/>
          </p:cNvPicPr>
          <p:nvPr/>
        </p:nvPicPr>
        <p:blipFill rotWithShape="1">
          <a:blip r:embed="rId3"/>
          <a:srcRect l="10163" t="17890" r="-262"/>
          <a:stretch/>
        </p:blipFill>
        <p:spPr>
          <a:xfrm>
            <a:off x="6821953" y="2049969"/>
            <a:ext cx="5114544" cy="3271722"/>
          </a:xfrm>
          <a:prstGeom prst="rect">
            <a:avLst/>
          </a:prstGeom>
        </p:spPr>
      </p:pic>
    </p:spTree>
    <p:extLst>
      <p:ext uri="{BB962C8B-B14F-4D97-AF65-F5344CB8AC3E}">
        <p14:creationId xmlns:p14="http://schemas.microsoft.com/office/powerpoint/2010/main" val="3038805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0497" y="584815"/>
            <a:ext cx="760258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Distinct</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4875DEC-4B87-71F9-D4CE-AEA86B389D9C}"/>
              </a:ext>
            </a:extLst>
          </p:cNvPr>
          <p:cNvPicPr>
            <a:picLocks noChangeAspect="1"/>
          </p:cNvPicPr>
          <p:nvPr/>
        </p:nvPicPr>
        <p:blipFill rotWithShape="1">
          <a:blip r:embed="rId2"/>
          <a:srcRect l="11605" t="17421" b="1484"/>
          <a:stretch/>
        </p:blipFill>
        <p:spPr>
          <a:xfrm>
            <a:off x="172720" y="2038350"/>
            <a:ext cx="5628640" cy="3773170"/>
          </a:xfrm>
          <a:prstGeom prst="rect">
            <a:avLst/>
          </a:prstGeom>
        </p:spPr>
      </p:pic>
      <p:pic>
        <p:nvPicPr>
          <p:cNvPr id="8" name="Picture 7">
            <a:extLst>
              <a:ext uri="{FF2B5EF4-FFF2-40B4-BE49-F238E27FC236}">
                <a16:creationId xmlns:a16="http://schemas.microsoft.com/office/drawing/2014/main" id="{6D9078AF-09B4-BA8D-E952-62725332F893}"/>
              </a:ext>
            </a:extLst>
          </p:cNvPr>
          <p:cNvPicPr>
            <a:picLocks noChangeAspect="1"/>
          </p:cNvPicPr>
          <p:nvPr/>
        </p:nvPicPr>
        <p:blipFill rotWithShape="1">
          <a:blip r:embed="rId3"/>
          <a:srcRect l="10745" t="20879"/>
          <a:stretch/>
        </p:blipFill>
        <p:spPr>
          <a:xfrm>
            <a:off x="6786880" y="2038350"/>
            <a:ext cx="5232400" cy="3773170"/>
          </a:xfrm>
          <a:prstGeom prst="rect">
            <a:avLst/>
          </a:prstGeom>
        </p:spPr>
      </p:pic>
    </p:spTree>
    <p:extLst>
      <p:ext uri="{BB962C8B-B14F-4D97-AF65-F5344CB8AC3E}">
        <p14:creationId xmlns:p14="http://schemas.microsoft.com/office/powerpoint/2010/main" val="3590263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216" y="296763"/>
            <a:ext cx="8577944"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Min</a:t>
            </a:r>
          </a:p>
          <a:p>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8B3A99B-6CD7-4445-93AB-E1A3B86FEA7C}"/>
              </a:ext>
            </a:extLst>
          </p:cNvPr>
          <p:cNvPicPr>
            <a:picLocks noChangeAspect="1"/>
          </p:cNvPicPr>
          <p:nvPr/>
        </p:nvPicPr>
        <p:blipFill rotWithShape="1">
          <a:blip r:embed="rId2"/>
          <a:srcRect l="11417" t="17867" b="-594"/>
          <a:stretch/>
        </p:blipFill>
        <p:spPr>
          <a:xfrm>
            <a:off x="322216" y="782320"/>
            <a:ext cx="5750560" cy="4947920"/>
          </a:xfrm>
          <a:prstGeom prst="rect">
            <a:avLst/>
          </a:prstGeom>
        </p:spPr>
      </p:pic>
      <p:pic>
        <p:nvPicPr>
          <p:cNvPr id="8" name="Picture 7">
            <a:extLst>
              <a:ext uri="{FF2B5EF4-FFF2-40B4-BE49-F238E27FC236}">
                <a16:creationId xmlns:a16="http://schemas.microsoft.com/office/drawing/2014/main" id="{26B9E79C-33BC-474B-C3E9-EC0F18845026}"/>
              </a:ext>
            </a:extLst>
          </p:cNvPr>
          <p:cNvPicPr>
            <a:picLocks noChangeAspect="1"/>
          </p:cNvPicPr>
          <p:nvPr/>
        </p:nvPicPr>
        <p:blipFill rotWithShape="1">
          <a:blip r:embed="rId3"/>
          <a:srcRect l="11000" t="17008" r="1084"/>
          <a:stretch/>
        </p:blipFill>
        <p:spPr>
          <a:xfrm>
            <a:off x="6345648" y="782320"/>
            <a:ext cx="5524136" cy="4947920"/>
          </a:xfrm>
          <a:prstGeom prst="rect">
            <a:avLst/>
          </a:prstGeom>
        </p:spPr>
      </p:pic>
    </p:spTree>
    <p:extLst>
      <p:ext uri="{BB962C8B-B14F-4D97-AF65-F5344CB8AC3E}">
        <p14:creationId xmlns:p14="http://schemas.microsoft.com/office/powerpoint/2010/main" val="3464141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D625E-03B6-B0BE-6199-D295F6D815AE}"/>
              </a:ext>
            </a:extLst>
          </p:cNvPr>
          <p:cNvPicPr>
            <a:picLocks noChangeAspect="1"/>
          </p:cNvPicPr>
          <p:nvPr/>
        </p:nvPicPr>
        <p:blipFill rotWithShape="1">
          <a:blip r:embed="rId2"/>
          <a:srcRect l="11321" t="17124"/>
          <a:stretch/>
        </p:blipFill>
        <p:spPr>
          <a:xfrm>
            <a:off x="924561" y="760117"/>
            <a:ext cx="10611736" cy="5051403"/>
          </a:xfrm>
          <a:prstGeom prst="rect">
            <a:avLst/>
          </a:prstGeom>
        </p:spPr>
      </p:pic>
      <p:sp>
        <p:nvSpPr>
          <p:cNvPr id="7" name="TextBox 6">
            <a:extLst>
              <a:ext uri="{FF2B5EF4-FFF2-40B4-BE49-F238E27FC236}">
                <a16:creationId xmlns:a16="http://schemas.microsoft.com/office/drawing/2014/main" id="{86135ED0-81E0-D085-ED30-87B61B7B15D4}"/>
              </a:ext>
            </a:extLst>
          </p:cNvPr>
          <p:cNvSpPr txBox="1"/>
          <p:nvPr/>
        </p:nvSpPr>
        <p:spPr>
          <a:xfrm>
            <a:off x="924561" y="113786"/>
            <a:ext cx="6101080" cy="646331"/>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Min</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897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21894" y="6088284"/>
            <a:ext cx="3748211" cy="584775"/>
          </a:xfrm>
          <a:prstGeom prst="rect">
            <a:avLst/>
          </a:prstGeom>
        </p:spPr>
        <p:txBody>
          <a:bodyPr wrap="square">
            <a:spAutoFit/>
          </a:bodyPr>
          <a:lstStyle/>
          <a:p>
            <a:pPr algn="ctr"/>
            <a:r>
              <a:rPr lang="en-US" sz="3200" b="1">
                <a:solidFill>
                  <a:srgbClr val="FFFF00"/>
                </a:solidFill>
                <a:latin typeface="Times New Roman" panose="02020603050405020304" pitchFamily="18" charset="0"/>
                <a:cs typeface="Times New Roman" panose="02020603050405020304" pitchFamily="18" charset="0"/>
              </a:rPr>
              <a:t>E-R Diagram</a:t>
            </a:r>
            <a:r>
              <a:rPr lang="en-US">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5" name="Picture 4" descr="new">
            <a:extLst>
              <a:ext uri="{FF2B5EF4-FFF2-40B4-BE49-F238E27FC236}">
                <a16:creationId xmlns:a16="http://schemas.microsoft.com/office/drawing/2014/main" id="{4C4EF22A-EE01-2ED6-ED0C-44D9C51F5E2B}"/>
              </a:ext>
            </a:extLst>
          </p:cNvPr>
          <p:cNvPicPr>
            <a:picLocks noChangeAspect="1"/>
          </p:cNvPicPr>
          <p:nvPr/>
        </p:nvPicPr>
        <p:blipFill rotWithShape="1">
          <a:blip r:embed="rId2"/>
          <a:srcRect l="11256" t="14212" r="11824" b="8552"/>
          <a:stretch/>
        </p:blipFill>
        <p:spPr>
          <a:xfrm>
            <a:off x="817464" y="101600"/>
            <a:ext cx="10582056" cy="5958827"/>
          </a:xfrm>
          <a:prstGeom prst="rect">
            <a:avLst/>
          </a:prstGeom>
        </p:spPr>
      </p:pic>
    </p:spTree>
    <p:extLst>
      <p:ext uri="{BB962C8B-B14F-4D97-AF65-F5344CB8AC3E}">
        <p14:creationId xmlns:p14="http://schemas.microsoft.com/office/powerpoint/2010/main" val="93010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5022" y="348342"/>
            <a:ext cx="2131424" cy="369332"/>
          </a:xfrm>
          <a:prstGeom prst="rect">
            <a:avLst/>
          </a:prstGeom>
          <a:noFill/>
        </p:spPr>
        <p:txBody>
          <a:bodyPr wrap="square" rtlCol="0">
            <a:spAutoFit/>
          </a:bodyPr>
          <a:lstStyle/>
          <a:p>
            <a:r>
              <a:rPr lang="en-US" dirty="0"/>
              <a:t>Max :</a:t>
            </a:r>
            <a:endParaRPr lang="en-IN" dirty="0"/>
          </a:p>
        </p:txBody>
      </p:sp>
      <p:sp>
        <p:nvSpPr>
          <p:cNvPr id="4" name="Rectangle 3"/>
          <p:cNvSpPr/>
          <p:nvPr/>
        </p:nvSpPr>
        <p:spPr>
          <a:xfrm>
            <a:off x="455022" y="1129495"/>
            <a:ext cx="901209" cy="369332"/>
          </a:xfrm>
          <a:prstGeom prst="rect">
            <a:avLst/>
          </a:prstGeom>
        </p:spPr>
        <p:txBody>
          <a:bodyPr wrap="none">
            <a:spAutoFit/>
          </a:bodyPr>
          <a:lstStyle/>
          <a:p>
            <a:r>
              <a:rPr lang="en-US" dirty="0"/>
              <a:t>Table 1:</a:t>
            </a:r>
            <a:endParaRPr lang="en-IN" dirty="0"/>
          </a:p>
        </p:txBody>
      </p:sp>
      <p:pic>
        <p:nvPicPr>
          <p:cNvPr id="8" name="Picture 7">
            <a:extLst>
              <a:ext uri="{FF2B5EF4-FFF2-40B4-BE49-F238E27FC236}">
                <a16:creationId xmlns:a16="http://schemas.microsoft.com/office/drawing/2014/main" id="{DD5844C6-20AF-1181-1C96-B9F4688602BA}"/>
              </a:ext>
            </a:extLst>
          </p:cNvPr>
          <p:cNvPicPr>
            <a:picLocks noChangeAspect="1"/>
          </p:cNvPicPr>
          <p:nvPr/>
        </p:nvPicPr>
        <p:blipFill rotWithShape="1">
          <a:blip r:embed="rId2"/>
          <a:srcRect l="11124" t="16976"/>
          <a:stretch/>
        </p:blipFill>
        <p:spPr>
          <a:xfrm>
            <a:off x="6461760" y="914400"/>
            <a:ext cx="5445759" cy="4980186"/>
          </a:xfrm>
          <a:prstGeom prst="rect">
            <a:avLst/>
          </a:prstGeom>
        </p:spPr>
      </p:pic>
      <p:pic>
        <p:nvPicPr>
          <p:cNvPr id="10" name="Picture 9">
            <a:extLst>
              <a:ext uri="{FF2B5EF4-FFF2-40B4-BE49-F238E27FC236}">
                <a16:creationId xmlns:a16="http://schemas.microsoft.com/office/drawing/2014/main" id="{6CB34CFA-03F9-4A8E-63C8-BB438A99FE2B}"/>
              </a:ext>
            </a:extLst>
          </p:cNvPr>
          <p:cNvPicPr>
            <a:picLocks noChangeAspect="1"/>
          </p:cNvPicPr>
          <p:nvPr/>
        </p:nvPicPr>
        <p:blipFill rotWithShape="1">
          <a:blip r:embed="rId3"/>
          <a:srcRect l="11124" t="17718"/>
          <a:stretch/>
        </p:blipFill>
        <p:spPr>
          <a:xfrm>
            <a:off x="355601" y="914401"/>
            <a:ext cx="5577839" cy="4980186"/>
          </a:xfrm>
          <a:prstGeom prst="rect">
            <a:avLst/>
          </a:prstGeom>
        </p:spPr>
      </p:pic>
    </p:spTree>
    <p:extLst>
      <p:ext uri="{BB962C8B-B14F-4D97-AF65-F5344CB8AC3E}">
        <p14:creationId xmlns:p14="http://schemas.microsoft.com/office/powerpoint/2010/main" val="2585988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6742E4-FE59-C7EA-34BC-6A4678DEDDDC}"/>
              </a:ext>
            </a:extLst>
          </p:cNvPr>
          <p:cNvPicPr>
            <a:picLocks noChangeAspect="1"/>
          </p:cNvPicPr>
          <p:nvPr/>
        </p:nvPicPr>
        <p:blipFill rotWithShape="1">
          <a:blip r:embed="rId2"/>
          <a:srcRect l="11166" t="17124"/>
          <a:stretch/>
        </p:blipFill>
        <p:spPr>
          <a:xfrm>
            <a:off x="1439689" y="800831"/>
            <a:ext cx="10366893" cy="5256338"/>
          </a:xfrm>
          <a:prstGeom prst="rect">
            <a:avLst/>
          </a:prstGeom>
        </p:spPr>
      </p:pic>
      <p:sp>
        <p:nvSpPr>
          <p:cNvPr id="9" name="TextBox 8">
            <a:extLst>
              <a:ext uri="{FF2B5EF4-FFF2-40B4-BE49-F238E27FC236}">
                <a16:creationId xmlns:a16="http://schemas.microsoft.com/office/drawing/2014/main" id="{9BB61207-7639-2D2C-14A8-8759B1E1D8BD}"/>
              </a:ext>
            </a:extLst>
          </p:cNvPr>
          <p:cNvSpPr txBox="1"/>
          <p:nvPr/>
        </p:nvSpPr>
        <p:spPr>
          <a:xfrm>
            <a:off x="601980" y="160774"/>
            <a:ext cx="6101080" cy="369332"/>
          </a:xfrm>
          <a:prstGeom prst="rect">
            <a:avLst/>
          </a:prstGeom>
          <a:noFill/>
        </p:spPr>
        <p:txBody>
          <a:bodyPr wrap="square">
            <a:spAutoFit/>
          </a:bodyPr>
          <a:lstStyle/>
          <a:p>
            <a:r>
              <a:rPr lang="en-US" dirty="0"/>
              <a:t>Max :</a:t>
            </a:r>
            <a:endParaRPr lang="en-IN" dirty="0"/>
          </a:p>
        </p:txBody>
      </p:sp>
    </p:spTree>
    <p:extLst>
      <p:ext uri="{BB962C8B-B14F-4D97-AF65-F5344CB8AC3E}">
        <p14:creationId xmlns:p14="http://schemas.microsoft.com/office/powerpoint/2010/main" val="3543671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5053" y="562094"/>
            <a:ext cx="742511" cy="369332"/>
          </a:xfrm>
          <a:prstGeom prst="rect">
            <a:avLst/>
          </a:prstGeom>
        </p:spPr>
        <p:txBody>
          <a:bodyPr wrap="none">
            <a:spAutoFit/>
          </a:bodyPr>
          <a:lstStyle/>
          <a:p>
            <a:r>
              <a:rPr lang="en-US" b="1" dirty="0"/>
              <a:t>Sum:</a:t>
            </a:r>
            <a:endParaRPr lang="en-IN" b="1" dirty="0"/>
          </a:p>
        </p:txBody>
      </p:sp>
      <p:pic>
        <p:nvPicPr>
          <p:cNvPr id="8" name="Picture 7">
            <a:extLst>
              <a:ext uri="{FF2B5EF4-FFF2-40B4-BE49-F238E27FC236}">
                <a16:creationId xmlns:a16="http://schemas.microsoft.com/office/drawing/2014/main" id="{8022D274-DF37-9FB0-E0AC-CC58418ECEC0}"/>
              </a:ext>
            </a:extLst>
          </p:cNvPr>
          <p:cNvPicPr>
            <a:picLocks noChangeAspect="1"/>
          </p:cNvPicPr>
          <p:nvPr/>
        </p:nvPicPr>
        <p:blipFill rotWithShape="1">
          <a:blip r:embed="rId2"/>
          <a:srcRect l="11157" t="17718"/>
          <a:stretch/>
        </p:blipFill>
        <p:spPr>
          <a:xfrm>
            <a:off x="145932" y="1066800"/>
            <a:ext cx="5442067" cy="4673600"/>
          </a:xfrm>
          <a:prstGeom prst="rect">
            <a:avLst/>
          </a:prstGeom>
        </p:spPr>
      </p:pic>
      <p:pic>
        <p:nvPicPr>
          <p:cNvPr id="10" name="Picture 9">
            <a:extLst>
              <a:ext uri="{FF2B5EF4-FFF2-40B4-BE49-F238E27FC236}">
                <a16:creationId xmlns:a16="http://schemas.microsoft.com/office/drawing/2014/main" id="{3A3C1F5F-CE52-6572-6B71-9836060963DD}"/>
              </a:ext>
            </a:extLst>
          </p:cNvPr>
          <p:cNvPicPr>
            <a:picLocks noChangeAspect="1"/>
          </p:cNvPicPr>
          <p:nvPr/>
        </p:nvPicPr>
        <p:blipFill rotWithShape="1">
          <a:blip r:embed="rId3"/>
          <a:srcRect l="11157" t="17625" b="93"/>
          <a:stretch/>
        </p:blipFill>
        <p:spPr>
          <a:xfrm>
            <a:off x="6096000" y="1066800"/>
            <a:ext cx="5821680" cy="4673600"/>
          </a:xfrm>
          <a:prstGeom prst="rect">
            <a:avLst/>
          </a:prstGeom>
        </p:spPr>
      </p:pic>
    </p:spTree>
    <p:extLst>
      <p:ext uri="{BB962C8B-B14F-4D97-AF65-F5344CB8AC3E}">
        <p14:creationId xmlns:p14="http://schemas.microsoft.com/office/powerpoint/2010/main" val="2884994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49052" y="814642"/>
            <a:ext cx="901209" cy="369332"/>
          </a:xfrm>
          <a:prstGeom prst="rect">
            <a:avLst/>
          </a:prstGeom>
        </p:spPr>
        <p:txBody>
          <a:bodyPr wrap="none">
            <a:spAutoFit/>
          </a:bodyPr>
          <a:lstStyle/>
          <a:p>
            <a:r>
              <a:rPr lang="en-US" dirty="0"/>
              <a:t>Table 3:</a:t>
            </a:r>
            <a:endParaRPr lang="en-IN" dirty="0"/>
          </a:p>
        </p:txBody>
      </p:sp>
      <p:pic>
        <p:nvPicPr>
          <p:cNvPr id="7" name="Picture 6">
            <a:extLst>
              <a:ext uri="{FF2B5EF4-FFF2-40B4-BE49-F238E27FC236}">
                <a16:creationId xmlns:a16="http://schemas.microsoft.com/office/drawing/2014/main" id="{E729D483-AED1-1993-7419-6A4A13ACB1ED}"/>
              </a:ext>
            </a:extLst>
          </p:cNvPr>
          <p:cNvPicPr>
            <a:picLocks noChangeAspect="1"/>
          </p:cNvPicPr>
          <p:nvPr/>
        </p:nvPicPr>
        <p:blipFill rotWithShape="1">
          <a:blip r:embed="rId2"/>
          <a:srcRect l="12000" t="17203"/>
          <a:stretch/>
        </p:blipFill>
        <p:spPr>
          <a:xfrm>
            <a:off x="2249052" y="640080"/>
            <a:ext cx="9709268" cy="5252720"/>
          </a:xfrm>
          <a:prstGeom prst="rect">
            <a:avLst/>
          </a:prstGeom>
        </p:spPr>
      </p:pic>
      <p:sp>
        <p:nvSpPr>
          <p:cNvPr id="13" name="TextBox 12">
            <a:extLst>
              <a:ext uri="{FF2B5EF4-FFF2-40B4-BE49-F238E27FC236}">
                <a16:creationId xmlns:a16="http://schemas.microsoft.com/office/drawing/2014/main" id="{D5282C92-166C-F70D-9023-CB5A222541A4}"/>
              </a:ext>
            </a:extLst>
          </p:cNvPr>
          <p:cNvSpPr txBox="1"/>
          <p:nvPr/>
        </p:nvSpPr>
        <p:spPr>
          <a:xfrm>
            <a:off x="541020" y="270748"/>
            <a:ext cx="6101080" cy="369332"/>
          </a:xfrm>
          <a:prstGeom prst="rect">
            <a:avLst/>
          </a:prstGeom>
          <a:noFill/>
        </p:spPr>
        <p:txBody>
          <a:bodyPr wrap="square">
            <a:spAutoFit/>
          </a:bodyPr>
          <a:lstStyle/>
          <a:p>
            <a:r>
              <a:rPr lang="en-US" b="1" dirty="0"/>
              <a:t>Sum:</a:t>
            </a:r>
            <a:endParaRPr lang="en-IN" b="1" dirty="0"/>
          </a:p>
        </p:txBody>
      </p:sp>
    </p:spTree>
    <p:extLst>
      <p:ext uri="{BB962C8B-B14F-4D97-AF65-F5344CB8AC3E}">
        <p14:creationId xmlns:p14="http://schemas.microsoft.com/office/powerpoint/2010/main" val="2332562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418" y="309546"/>
            <a:ext cx="1521759" cy="369332"/>
          </a:xfrm>
          <a:prstGeom prst="rect">
            <a:avLst/>
          </a:prstGeom>
        </p:spPr>
        <p:txBody>
          <a:bodyPr wrap="square">
            <a:spAutoFit/>
          </a:bodyPr>
          <a:lstStyle/>
          <a:p>
            <a:r>
              <a:rPr lang="en-US" b="1" dirty="0"/>
              <a:t>Average:</a:t>
            </a:r>
            <a:endParaRPr lang="en-IN" b="1" dirty="0"/>
          </a:p>
        </p:txBody>
      </p:sp>
      <p:sp>
        <p:nvSpPr>
          <p:cNvPr id="3" name="Rectangle 2"/>
          <p:cNvSpPr/>
          <p:nvPr/>
        </p:nvSpPr>
        <p:spPr>
          <a:xfrm>
            <a:off x="1005968" y="1363282"/>
            <a:ext cx="901209" cy="369332"/>
          </a:xfrm>
          <a:prstGeom prst="rect">
            <a:avLst/>
          </a:prstGeom>
        </p:spPr>
        <p:txBody>
          <a:bodyPr wrap="none">
            <a:spAutoFit/>
          </a:bodyPr>
          <a:lstStyle/>
          <a:p>
            <a:r>
              <a:rPr lang="en-US" dirty="0"/>
              <a:t>Table 1:</a:t>
            </a:r>
            <a:endParaRPr lang="en-IN" dirty="0"/>
          </a:p>
        </p:txBody>
      </p:sp>
      <p:sp>
        <p:nvSpPr>
          <p:cNvPr id="4" name="Rectangle 3"/>
          <p:cNvSpPr/>
          <p:nvPr/>
        </p:nvSpPr>
        <p:spPr>
          <a:xfrm>
            <a:off x="8554058" y="1363282"/>
            <a:ext cx="901209" cy="369332"/>
          </a:xfrm>
          <a:prstGeom prst="rect">
            <a:avLst/>
          </a:prstGeom>
        </p:spPr>
        <p:txBody>
          <a:bodyPr wrap="none">
            <a:spAutoFit/>
          </a:bodyPr>
          <a:lstStyle/>
          <a:p>
            <a:r>
              <a:rPr lang="en-US" dirty="0"/>
              <a:t>Table 2:</a:t>
            </a:r>
            <a:endParaRPr lang="en-IN" dirty="0"/>
          </a:p>
        </p:txBody>
      </p:sp>
      <p:pic>
        <p:nvPicPr>
          <p:cNvPr id="8" name="Picture 7">
            <a:extLst>
              <a:ext uri="{FF2B5EF4-FFF2-40B4-BE49-F238E27FC236}">
                <a16:creationId xmlns:a16="http://schemas.microsoft.com/office/drawing/2014/main" id="{A0B6BB5C-00D4-9561-E4DF-DB8CFDA63A94}"/>
              </a:ext>
            </a:extLst>
          </p:cNvPr>
          <p:cNvPicPr>
            <a:picLocks noChangeAspect="1"/>
          </p:cNvPicPr>
          <p:nvPr/>
        </p:nvPicPr>
        <p:blipFill rotWithShape="1">
          <a:blip r:embed="rId2"/>
          <a:srcRect l="11333" t="17569"/>
          <a:stretch/>
        </p:blipFill>
        <p:spPr>
          <a:xfrm>
            <a:off x="101600" y="895922"/>
            <a:ext cx="5171440" cy="4986718"/>
          </a:xfrm>
          <a:prstGeom prst="rect">
            <a:avLst/>
          </a:prstGeom>
        </p:spPr>
      </p:pic>
      <p:pic>
        <p:nvPicPr>
          <p:cNvPr id="10" name="Picture 9">
            <a:extLst>
              <a:ext uri="{FF2B5EF4-FFF2-40B4-BE49-F238E27FC236}">
                <a16:creationId xmlns:a16="http://schemas.microsoft.com/office/drawing/2014/main" id="{BA22D36C-0233-E8D2-8048-4393DAC36F02}"/>
              </a:ext>
            </a:extLst>
          </p:cNvPr>
          <p:cNvPicPr>
            <a:picLocks noChangeAspect="1"/>
          </p:cNvPicPr>
          <p:nvPr/>
        </p:nvPicPr>
        <p:blipFill rotWithShape="1">
          <a:blip r:embed="rId3"/>
          <a:srcRect l="11333" t="17569"/>
          <a:stretch/>
        </p:blipFill>
        <p:spPr>
          <a:xfrm>
            <a:off x="5862320" y="895922"/>
            <a:ext cx="5994400" cy="4895278"/>
          </a:xfrm>
          <a:prstGeom prst="rect">
            <a:avLst/>
          </a:prstGeom>
        </p:spPr>
      </p:pic>
    </p:spTree>
    <p:extLst>
      <p:ext uri="{BB962C8B-B14F-4D97-AF65-F5344CB8AC3E}">
        <p14:creationId xmlns:p14="http://schemas.microsoft.com/office/powerpoint/2010/main" val="1022250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44B8FF-5F1E-8CEA-A70C-B90F8142D8CE}"/>
              </a:ext>
            </a:extLst>
          </p:cNvPr>
          <p:cNvPicPr>
            <a:picLocks noChangeAspect="1"/>
          </p:cNvPicPr>
          <p:nvPr/>
        </p:nvPicPr>
        <p:blipFill rotWithShape="1">
          <a:blip r:embed="rId2"/>
          <a:srcRect l="11916" t="17273"/>
          <a:stretch/>
        </p:blipFill>
        <p:spPr>
          <a:xfrm>
            <a:off x="1747520" y="998855"/>
            <a:ext cx="10139680" cy="4860290"/>
          </a:xfrm>
          <a:prstGeom prst="rect">
            <a:avLst/>
          </a:prstGeom>
        </p:spPr>
      </p:pic>
      <p:sp>
        <p:nvSpPr>
          <p:cNvPr id="9" name="TextBox 8">
            <a:extLst>
              <a:ext uri="{FF2B5EF4-FFF2-40B4-BE49-F238E27FC236}">
                <a16:creationId xmlns:a16="http://schemas.microsoft.com/office/drawing/2014/main" id="{43711B2E-0BB5-305A-43D0-FE02EAE665C4}"/>
              </a:ext>
            </a:extLst>
          </p:cNvPr>
          <p:cNvSpPr txBox="1"/>
          <p:nvPr/>
        </p:nvSpPr>
        <p:spPr>
          <a:xfrm>
            <a:off x="612140" y="414774"/>
            <a:ext cx="6101080" cy="369332"/>
          </a:xfrm>
          <a:prstGeom prst="rect">
            <a:avLst/>
          </a:prstGeom>
          <a:noFill/>
        </p:spPr>
        <p:txBody>
          <a:bodyPr wrap="square">
            <a:spAutoFit/>
          </a:bodyPr>
          <a:lstStyle/>
          <a:p>
            <a:r>
              <a:rPr lang="en-US" b="1" dirty="0"/>
              <a:t>Average:</a:t>
            </a:r>
            <a:endParaRPr lang="en-IN" b="1" dirty="0"/>
          </a:p>
        </p:txBody>
      </p:sp>
    </p:spTree>
    <p:extLst>
      <p:ext uri="{BB962C8B-B14F-4D97-AF65-F5344CB8AC3E}">
        <p14:creationId xmlns:p14="http://schemas.microsoft.com/office/powerpoint/2010/main" val="907753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5086" y="353088"/>
            <a:ext cx="1741182" cy="369332"/>
          </a:xfrm>
          <a:prstGeom prst="rect">
            <a:avLst/>
          </a:prstGeom>
        </p:spPr>
        <p:txBody>
          <a:bodyPr wrap="none">
            <a:spAutoFit/>
          </a:bodyPr>
          <a:lstStyle/>
          <a:p>
            <a:r>
              <a:rPr lang="en-US" dirty="0"/>
              <a:t>Nested Queries:</a:t>
            </a:r>
            <a:endParaRPr lang="en-IN" dirty="0"/>
          </a:p>
        </p:txBody>
      </p:sp>
      <p:sp>
        <p:nvSpPr>
          <p:cNvPr id="3" name="Rectangle 2"/>
          <p:cNvSpPr/>
          <p:nvPr/>
        </p:nvSpPr>
        <p:spPr>
          <a:xfrm>
            <a:off x="516046" y="980106"/>
            <a:ext cx="688009"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Select</a:t>
            </a:r>
            <a:endParaRPr lang="en-IN" sz="1600" dirty="0">
              <a:latin typeface="Times New Roman" panose="02020603050405020304" pitchFamily="18" charset="0"/>
              <a:cs typeface="Times New Roman" panose="02020603050405020304" pitchFamily="18" charset="0"/>
            </a:endParaRPr>
          </a:p>
        </p:txBody>
      </p:sp>
      <p:sp>
        <p:nvSpPr>
          <p:cNvPr id="5" name="Rectangle 4"/>
          <p:cNvSpPr/>
          <p:nvPr/>
        </p:nvSpPr>
        <p:spPr>
          <a:xfrm>
            <a:off x="516046" y="1763877"/>
            <a:ext cx="931602" cy="646331"/>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Table 1:</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C2CE07B-64D8-2E7E-2E86-F2B19526B422}"/>
              </a:ext>
            </a:extLst>
          </p:cNvPr>
          <p:cNvPicPr>
            <a:picLocks noChangeAspect="1"/>
          </p:cNvPicPr>
          <p:nvPr/>
        </p:nvPicPr>
        <p:blipFill rotWithShape="1">
          <a:blip r:embed="rId2"/>
          <a:srcRect l="10916" t="17569"/>
          <a:stretch/>
        </p:blipFill>
        <p:spPr>
          <a:xfrm>
            <a:off x="516046" y="1318660"/>
            <a:ext cx="5029201" cy="4744720"/>
          </a:xfrm>
          <a:prstGeom prst="rect">
            <a:avLst/>
          </a:prstGeom>
        </p:spPr>
      </p:pic>
      <p:pic>
        <p:nvPicPr>
          <p:cNvPr id="11" name="Picture 10">
            <a:extLst>
              <a:ext uri="{FF2B5EF4-FFF2-40B4-BE49-F238E27FC236}">
                <a16:creationId xmlns:a16="http://schemas.microsoft.com/office/drawing/2014/main" id="{E8E092BB-264F-8B61-9759-5EADDE2D1D09}"/>
              </a:ext>
            </a:extLst>
          </p:cNvPr>
          <p:cNvPicPr>
            <a:picLocks noChangeAspect="1"/>
          </p:cNvPicPr>
          <p:nvPr/>
        </p:nvPicPr>
        <p:blipFill rotWithShape="1">
          <a:blip r:embed="rId3"/>
          <a:srcRect l="10916" t="17569"/>
          <a:stretch/>
        </p:blipFill>
        <p:spPr>
          <a:xfrm>
            <a:off x="6248400" y="1318660"/>
            <a:ext cx="5346275" cy="4744719"/>
          </a:xfrm>
          <a:prstGeom prst="rect">
            <a:avLst/>
          </a:prstGeom>
        </p:spPr>
      </p:pic>
    </p:spTree>
    <p:extLst>
      <p:ext uri="{BB962C8B-B14F-4D97-AF65-F5344CB8AC3E}">
        <p14:creationId xmlns:p14="http://schemas.microsoft.com/office/powerpoint/2010/main" val="1577065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F3DB8E-FA08-A95A-F167-B65B737D307C}"/>
              </a:ext>
            </a:extLst>
          </p:cNvPr>
          <p:cNvSpPr/>
          <p:nvPr/>
        </p:nvSpPr>
        <p:spPr>
          <a:xfrm>
            <a:off x="455086" y="353088"/>
            <a:ext cx="1741182" cy="369332"/>
          </a:xfrm>
          <a:prstGeom prst="rect">
            <a:avLst/>
          </a:prstGeom>
        </p:spPr>
        <p:txBody>
          <a:bodyPr wrap="none">
            <a:spAutoFit/>
          </a:bodyPr>
          <a:lstStyle/>
          <a:p>
            <a:r>
              <a:rPr lang="en-US" dirty="0"/>
              <a:t>Nested Queries:</a:t>
            </a:r>
            <a:endParaRPr lang="en-IN" dirty="0"/>
          </a:p>
        </p:txBody>
      </p:sp>
      <p:sp>
        <p:nvSpPr>
          <p:cNvPr id="3" name="Rectangle 2">
            <a:extLst>
              <a:ext uri="{FF2B5EF4-FFF2-40B4-BE49-F238E27FC236}">
                <a16:creationId xmlns:a16="http://schemas.microsoft.com/office/drawing/2014/main" id="{90E1F568-3256-D70B-22B0-3E49DEE81271}"/>
              </a:ext>
            </a:extLst>
          </p:cNvPr>
          <p:cNvSpPr/>
          <p:nvPr/>
        </p:nvSpPr>
        <p:spPr>
          <a:xfrm>
            <a:off x="516046" y="980106"/>
            <a:ext cx="699230" cy="338554"/>
          </a:xfrm>
          <a:prstGeom prst="rect">
            <a:avLst/>
          </a:prstGeom>
        </p:spPr>
        <p:txBody>
          <a:bodyPr wrap="none">
            <a:spAutoFit/>
          </a:bodyPr>
          <a:lstStyle/>
          <a:p>
            <a:r>
              <a:rPr lang="en-US" sz="1600" b="1" dirty="0">
                <a:latin typeface="Times New Roman" panose="02020603050405020304" pitchFamily="18" charset="0"/>
                <a:cs typeface="Times New Roman" panose="02020603050405020304" pitchFamily="18" charset="0"/>
              </a:rPr>
              <a:t>Select</a:t>
            </a:r>
            <a:endParaRPr lang="en-IN" sz="16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C590128-E60C-B097-32B4-243BD8BD6089}"/>
              </a:ext>
            </a:extLst>
          </p:cNvPr>
          <p:cNvPicPr>
            <a:picLocks noChangeAspect="1"/>
          </p:cNvPicPr>
          <p:nvPr/>
        </p:nvPicPr>
        <p:blipFill rotWithShape="1">
          <a:blip r:embed="rId2"/>
          <a:srcRect l="11333" t="17045"/>
          <a:stretch/>
        </p:blipFill>
        <p:spPr>
          <a:xfrm>
            <a:off x="6202883" y="1433090"/>
            <a:ext cx="5842000" cy="4672540"/>
          </a:xfrm>
          <a:prstGeom prst="rect">
            <a:avLst/>
          </a:prstGeom>
        </p:spPr>
      </p:pic>
      <p:pic>
        <p:nvPicPr>
          <p:cNvPr id="15" name="Picture 14">
            <a:extLst>
              <a:ext uri="{FF2B5EF4-FFF2-40B4-BE49-F238E27FC236}">
                <a16:creationId xmlns:a16="http://schemas.microsoft.com/office/drawing/2014/main" id="{678B9714-6971-6EC9-A634-E0892E3D42B3}"/>
              </a:ext>
            </a:extLst>
          </p:cNvPr>
          <p:cNvPicPr>
            <a:picLocks noChangeAspect="1"/>
          </p:cNvPicPr>
          <p:nvPr/>
        </p:nvPicPr>
        <p:blipFill rotWithShape="1">
          <a:blip r:embed="rId3"/>
          <a:srcRect l="10873" t="19264" r="2500" b="-93"/>
          <a:stretch/>
        </p:blipFill>
        <p:spPr>
          <a:xfrm>
            <a:off x="147117" y="1433090"/>
            <a:ext cx="5948883" cy="4612640"/>
          </a:xfrm>
          <a:prstGeom prst="rect">
            <a:avLst/>
          </a:prstGeom>
        </p:spPr>
      </p:pic>
    </p:spTree>
    <p:extLst>
      <p:ext uri="{BB962C8B-B14F-4D97-AF65-F5344CB8AC3E}">
        <p14:creationId xmlns:p14="http://schemas.microsoft.com/office/powerpoint/2010/main" val="643367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F97E13-71BE-F072-514A-74AE34A6DE3F}"/>
              </a:ext>
            </a:extLst>
          </p:cNvPr>
          <p:cNvSpPr/>
          <p:nvPr/>
        </p:nvSpPr>
        <p:spPr>
          <a:xfrm>
            <a:off x="455086" y="353088"/>
            <a:ext cx="1741182" cy="369332"/>
          </a:xfrm>
          <a:prstGeom prst="rect">
            <a:avLst/>
          </a:prstGeom>
        </p:spPr>
        <p:txBody>
          <a:bodyPr wrap="none">
            <a:spAutoFit/>
          </a:bodyPr>
          <a:lstStyle/>
          <a:p>
            <a:r>
              <a:rPr lang="en-US" dirty="0"/>
              <a:t>Nested Queries:</a:t>
            </a:r>
            <a:endParaRPr lang="en-IN" dirty="0"/>
          </a:p>
        </p:txBody>
      </p:sp>
      <p:sp>
        <p:nvSpPr>
          <p:cNvPr id="3" name="Rectangle 2">
            <a:extLst>
              <a:ext uri="{FF2B5EF4-FFF2-40B4-BE49-F238E27FC236}">
                <a16:creationId xmlns:a16="http://schemas.microsoft.com/office/drawing/2014/main" id="{4EA022EB-9556-F3F9-E3E6-118DD46D7968}"/>
              </a:ext>
            </a:extLst>
          </p:cNvPr>
          <p:cNvSpPr/>
          <p:nvPr/>
        </p:nvSpPr>
        <p:spPr>
          <a:xfrm>
            <a:off x="516046" y="980106"/>
            <a:ext cx="699230" cy="338554"/>
          </a:xfrm>
          <a:prstGeom prst="rect">
            <a:avLst/>
          </a:prstGeom>
        </p:spPr>
        <p:txBody>
          <a:bodyPr wrap="none">
            <a:spAutoFit/>
          </a:bodyPr>
          <a:lstStyle/>
          <a:p>
            <a:r>
              <a:rPr lang="en-US" sz="1600" b="1" dirty="0">
                <a:latin typeface="Times New Roman" panose="02020603050405020304" pitchFamily="18" charset="0"/>
                <a:cs typeface="Times New Roman" panose="02020603050405020304" pitchFamily="18" charset="0"/>
              </a:rPr>
              <a:t>Select</a:t>
            </a:r>
            <a:endParaRPr lang="en-IN" sz="1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C8FD6D2-128A-8E59-6461-60097FD403BD}"/>
              </a:ext>
            </a:extLst>
          </p:cNvPr>
          <p:cNvPicPr>
            <a:picLocks noChangeAspect="1"/>
          </p:cNvPicPr>
          <p:nvPr/>
        </p:nvPicPr>
        <p:blipFill rotWithShape="1">
          <a:blip r:embed="rId2"/>
          <a:srcRect l="11834" t="17045"/>
          <a:stretch/>
        </p:blipFill>
        <p:spPr>
          <a:xfrm>
            <a:off x="6471920" y="1636260"/>
            <a:ext cx="5398884" cy="4301549"/>
          </a:xfrm>
          <a:prstGeom prst="rect">
            <a:avLst/>
          </a:prstGeom>
        </p:spPr>
      </p:pic>
      <p:pic>
        <p:nvPicPr>
          <p:cNvPr id="7" name="Picture 6">
            <a:extLst>
              <a:ext uri="{FF2B5EF4-FFF2-40B4-BE49-F238E27FC236}">
                <a16:creationId xmlns:a16="http://schemas.microsoft.com/office/drawing/2014/main" id="{7087857F-705D-9FA3-AF52-A0FBB8989915}"/>
              </a:ext>
            </a:extLst>
          </p:cNvPr>
          <p:cNvPicPr>
            <a:picLocks noChangeAspect="1"/>
          </p:cNvPicPr>
          <p:nvPr/>
        </p:nvPicPr>
        <p:blipFill rotWithShape="1">
          <a:blip r:embed="rId3"/>
          <a:srcRect l="9968" t="17569"/>
          <a:stretch/>
        </p:blipFill>
        <p:spPr>
          <a:xfrm>
            <a:off x="321196" y="1636261"/>
            <a:ext cx="5317604" cy="4301548"/>
          </a:xfrm>
          <a:prstGeom prst="rect">
            <a:avLst/>
          </a:prstGeom>
        </p:spPr>
      </p:pic>
    </p:spTree>
    <p:extLst>
      <p:ext uri="{BB962C8B-B14F-4D97-AF65-F5344CB8AC3E}">
        <p14:creationId xmlns:p14="http://schemas.microsoft.com/office/powerpoint/2010/main" val="738418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4137" y="266002"/>
            <a:ext cx="77457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Insert:</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1D1DE4-C5FF-E526-C624-17472C0AC802}"/>
              </a:ext>
            </a:extLst>
          </p:cNvPr>
          <p:cNvPicPr>
            <a:picLocks noChangeAspect="1"/>
          </p:cNvPicPr>
          <p:nvPr/>
        </p:nvPicPr>
        <p:blipFill rotWithShape="1">
          <a:blip r:embed="rId2"/>
          <a:srcRect l="12083" t="16827"/>
          <a:stretch/>
        </p:blipFill>
        <p:spPr>
          <a:xfrm>
            <a:off x="944880" y="635334"/>
            <a:ext cx="10718800" cy="5237146"/>
          </a:xfrm>
          <a:prstGeom prst="rect">
            <a:avLst/>
          </a:prstGeom>
        </p:spPr>
      </p:pic>
    </p:spTree>
    <p:extLst>
      <p:ext uri="{BB962C8B-B14F-4D97-AF65-F5344CB8AC3E}">
        <p14:creationId xmlns:p14="http://schemas.microsoft.com/office/powerpoint/2010/main" val="371917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1380" y="144082"/>
            <a:ext cx="2710999" cy="369332"/>
          </a:xfrm>
          <a:prstGeom prst="rect">
            <a:avLst/>
          </a:prstGeom>
        </p:spPr>
        <p:txBody>
          <a:bodyPr wrap="none">
            <a:spAutoFit/>
          </a:bodyPr>
          <a:lstStyle/>
          <a:p>
            <a:r>
              <a:rPr lang="en-IN" dirty="0">
                <a:latin typeface="Arial" panose="020B0604020202020204" pitchFamily="34" charset="0"/>
              </a:rPr>
              <a:t>Relational Model of ERD</a:t>
            </a:r>
            <a:endParaRPr lang="en-IN" dirty="0"/>
          </a:p>
        </p:txBody>
      </p:sp>
      <p:sp>
        <p:nvSpPr>
          <p:cNvPr id="8" name="Rectangle 7"/>
          <p:cNvSpPr/>
          <p:nvPr/>
        </p:nvSpPr>
        <p:spPr>
          <a:xfrm>
            <a:off x="581299" y="1217526"/>
            <a:ext cx="3037112" cy="4465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79268" y="737103"/>
            <a:ext cx="6096000" cy="923330"/>
          </a:xfrm>
          <a:prstGeom prst="rect">
            <a:avLst/>
          </a:prstGeom>
        </p:spPr>
        <p:txBody>
          <a:bodyPr>
            <a:spAutoFit/>
          </a:bodyPr>
          <a:lstStyle/>
          <a:p>
            <a:r>
              <a:rPr lang="en-US" dirty="0">
                <a:latin typeface="Arial" panose="020B0604020202020204" pitchFamily="34" charset="0"/>
              </a:rPr>
              <a:t>Brand</a:t>
            </a:r>
          </a:p>
          <a:p>
            <a:br>
              <a:rPr lang="en-US" dirty="0"/>
            </a:br>
            <a:r>
              <a:rPr lang="en-US" dirty="0" err="1">
                <a:latin typeface="Arial" panose="020B0604020202020204" pitchFamily="34" charset="0"/>
              </a:rPr>
              <a:t>brand_name</a:t>
            </a:r>
            <a:r>
              <a:rPr lang="en-US" dirty="0">
                <a:latin typeface="Arial" panose="020B0604020202020204" pitchFamily="34" charset="0"/>
              </a:rPr>
              <a:t>   </a:t>
            </a:r>
            <a:r>
              <a:rPr lang="en-US" dirty="0" err="1">
                <a:latin typeface="Arial" panose="020B0604020202020204" pitchFamily="34" charset="0"/>
              </a:rPr>
              <a:t>brand_name</a:t>
            </a:r>
            <a:r>
              <a:rPr lang="en-US" dirty="0">
                <a:latin typeface="Arial" panose="020B0604020202020204" pitchFamily="34" charset="0"/>
              </a:rPr>
              <a:t>  </a:t>
            </a:r>
            <a:endParaRPr lang="en-IN" dirty="0"/>
          </a:p>
        </p:txBody>
      </p:sp>
      <p:cxnSp>
        <p:nvCxnSpPr>
          <p:cNvPr id="12" name="Straight Connector 11"/>
          <p:cNvCxnSpPr>
            <a:cxnSpLocks/>
          </p:cNvCxnSpPr>
          <p:nvPr/>
        </p:nvCxnSpPr>
        <p:spPr>
          <a:xfrm>
            <a:off x="2099855" y="1217526"/>
            <a:ext cx="0" cy="451615"/>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581299" y="2429690"/>
            <a:ext cx="5979522" cy="4149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581299" y="1921303"/>
            <a:ext cx="6450874" cy="923330"/>
          </a:xfrm>
          <a:prstGeom prst="rect">
            <a:avLst/>
          </a:prstGeom>
        </p:spPr>
        <p:txBody>
          <a:bodyPr wrap="square">
            <a:spAutoFit/>
          </a:bodyPr>
          <a:lstStyle/>
          <a:p>
            <a:r>
              <a:rPr lang="en-US" dirty="0">
                <a:latin typeface="Arial" panose="020B0604020202020204" pitchFamily="34" charset="0"/>
              </a:rPr>
              <a:t>Products</a:t>
            </a:r>
          </a:p>
          <a:p>
            <a:br>
              <a:rPr lang="en-US" dirty="0"/>
            </a:br>
            <a:r>
              <a:rPr lang="en-US" dirty="0" err="1">
                <a:latin typeface="Arial" panose="020B0604020202020204" pitchFamily="34" charset="0"/>
              </a:rPr>
              <a:t>product_price</a:t>
            </a:r>
            <a:r>
              <a:rPr lang="en-US" dirty="0">
                <a:latin typeface="Arial" panose="020B0604020202020204" pitchFamily="34" charset="0"/>
              </a:rPr>
              <a:t>    </a:t>
            </a:r>
            <a:r>
              <a:rPr lang="en-US" dirty="0" err="1">
                <a:latin typeface="Arial" panose="020B0604020202020204" pitchFamily="34" charset="0"/>
              </a:rPr>
              <a:t>product_id</a:t>
            </a:r>
            <a:r>
              <a:rPr lang="en-US" dirty="0">
                <a:latin typeface="Arial" panose="020B0604020202020204" pitchFamily="34" charset="0"/>
              </a:rPr>
              <a:t> </a:t>
            </a:r>
            <a:r>
              <a:rPr lang="en-US" dirty="0" err="1">
                <a:latin typeface="Arial" panose="020B0604020202020204" pitchFamily="34" charset="0"/>
              </a:rPr>
              <a:t>product_model</a:t>
            </a:r>
            <a:r>
              <a:rPr lang="en-US" dirty="0">
                <a:latin typeface="Arial" panose="020B0604020202020204" pitchFamily="34" charset="0"/>
              </a:rPr>
              <a:t> </a:t>
            </a:r>
            <a:r>
              <a:rPr lang="en-US" dirty="0" err="1">
                <a:latin typeface="Arial" panose="020B0604020202020204" pitchFamily="34" charset="0"/>
              </a:rPr>
              <a:t>product_name</a:t>
            </a:r>
            <a:endParaRPr lang="en-IN" dirty="0"/>
          </a:p>
        </p:txBody>
      </p:sp>
      <p:cxnSp>
        <p:nvCxnSpPr>
          <p:cNvPr id="27" name="Straight Connector 26"/>
          <p:cNvCxnSpPr>
            <a:cxnSpLocks/>
          </p:cNvCxnSpPr>
          <p:nvPr/>
        </p:nvCxnSpPr>
        <p:spPr>
          <a:xfrm>
            <a:off x="2123802" y="2423591"/>
            <a:ext cx="0" cy="42104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a:cxnSpLocks/>
          </p:cNvCxnSpPr>
          <p:nvPr/>
        </p:nvCxnSpPr>
        <p:spPr>
          <a:xfrm>
            <a:off x="3402874" y="2423591"/>
            <a:ext cx="0" cy="421042"/>
          </a:xfrm>
          <a:prstGeom prst="line">
            <a:avLst/>
          </a:prstGeom>
        </p:spPr>
        <p:style>
          <a:lnRef idx="1">
            <a:schemeClr val="dk1"/>
          </a:lnRef>
          <a:fillRef idx="0">
            <a:schemeClr val="dk1"/>
          </a:fillRef>
          <a:effectRef idx="0">
            <a:schemeClr val="dk1"/>
          </a:effectRef>
          <a:fontRef idx="minor">
            <a:schemeClr val="tx1"/>
          </a:fontRef>
        </p:style>
      </p:cxnSp>
      <p:sp>
        <p:nvSpPr>
          <p:cNvPr id="38" name="Rectangle 37"/>
          <p:cNvSpPr/>
          <p:nvPr/>
        </p:nvSpPr>
        <p:spPr>
          <a:xfrm>
            <a:off x="696685" y="4276020"/>
            <a:ext cx="8306886" cy="3802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p:cNvSpPr/>
          <p:nvPr/>
        </p:nvSpPr>
        <p:spPr>
          <a:xfrm>
            <a:off x="679267" y="3727158"/>
            <a:ext cx="8479973" cy="923330"/>
          </a:xfrm>
          <a:prstGeom prst="rect">
            <a:avLst/>
          </a:prstGeom>
        </p:spPr>
        <p:txBody>
          <a:bodyPr wrap="square">
            <a:spAutoFit/>
          </a:bodyPr>
          <a:lstStyle/>
          <a:p>
            <a:r>
              <a:rPr lang="en-US" dirty="0">
                <a:latin typeface="Arial" panose="020B0604020202020204" pitchFamily="34" charset="0"/>
              </a:rPr>
              <a:t>Customer</a:t>
            </a:r>
          </a:p>
          <a:p>
            <a:br>
              <a:rPr lang="en-US" dirty="0"/>
            </a:br>
            <a:r>
              <a:rPr lang="en-US" dirty="0" err="1">
                <a:latin typeface="Arial" panose="020B0604020202020204" pitchFamily="34" charset="0"/>
              </a:rPr>
              <a:t>customer_id</a:t>
            </a:r>
            <a:r>
              <a:rPr lang="en-US" dirty="0">
                <a:latin typeface="Arial" panose="020B0604020202020204" pitchFamily="34" charset="0"/>
              </a:rPr>
              <a:t>  </a:t>
            </a:r>
            <a:r>
              <a:rPr lang="en-US" dirty="0" err="1">
                <a:latin typeface="Arial" panose="020B0604020202020204" pitchFamily="34" charset="0"/>
              </a:rPr>
              <a:t>customer_name</a:t>
            </a:r>
            <a:r>
              <a:rPr lang="en-US" dirty="0">
                <a:latin typeface="Arial" panose="020B0604020202020204" pitchFamily="34" charset="0"/>
              </a:rPr>
              <a:t>  </a:t>
            </a:r>
            <a:r>
              <a:rPr lang="en-US" dirty="0" err="1">
                <a:latin typeface="Arial" panose="020B0604020202020204" pitchFamily="34" charset="0"/>
              </a:rPr>
              <a:t>user_name</a:t>
            </a:r>
            <a:r>
              <a:rPr lang="en-US" dirty="0">
                <a:latin typeface="Arial" panose="020B0604020202020204" pitchFamily="34" charset="0"/>
              </a:rPr>
              <a:t>  </a:t>
            </a:r>
            <a:r>
              <a:rPr lang="en-US" dirty="0" err="1">
                <a:latin typeface="Arial" panose="020B0604020202020204" pitchFamily="34" charset="0"/>
              </a:rPr>
              <a:t>mobile_number</a:t>
            </a:r>
            <a:r>
              <a:rPr lang="en-US" dirty="0">
                <a:latin typeface="Arial" panose="020B0604020202020204" pitchFamily="34" charset="0"/>
              </a:rPr>
              <a:t>   password   address</a:t>
            </a:r>
            <a:endParaRPr lang="en-IN" dirty="0"/>
          </a:p>
        </p:txBody>
      </p:sp>
      <p:cxnSp>
        <p:nvCxnSpPr>
          <p:cNvPr id="40" name="Straight Connector 39"/>
          <p:cNvCxnSpPr>
            <a:cxnSpLocks/>
          </p:cNvCxnSpPr>
          <p:nvPr/>
        </p:nvCxnSpPr>
        <p:spPr>
          <a:xfrm>
            <a:off x="2082438" y="4278924"/>
            <a:ext cx="0" cy="37156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3806736" y="4278924"/>
            <a:ext cx="0" cy="380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120640" y="4276018"/>
            <a:ext cx="0" cy="374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827519" y="4264989"/>
            <a:ext cx="8709" cy="380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AB459EF-81A4-8145-C6D1-34A6FEC91E40}"/>
              </a:ext>
            </a:extLst>
          </p:cNvPr>
          <p:cNvCxnSpPr>
            <a:cxnSpLocks/>
          </p:cNvCxnSpPr>
          <p:nvPr/>
        </p:nvCxnSpPr>
        <p:spPr>
          <a:xfrm>
            <a:off x="4980214" y="2428867"/>
            <a:ext cx="0" cy="415766"/>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3AC116F-252F-BDA3-3B54-1FC69D3A26A5}"/>
              </a:ext>
            </a:extLst>
          </p:cNvPr>
          <p:cNvCxnSpPr/>
          <p:nvPr/>
        </p:nvCxnSpPr>
        <p:spPr>
          <a:xfrm>
            <a:off x="7983580" y="4264988"/>
            <a:ext cx="8709" cy="380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2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14" presetClass="entr" presetSubtype="10" fill="hold" nodeType="with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15" dur="500"/>
                                        <p:tgtEl>
                                          <p:spTgt spid="24">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18" dur="500"/>
                                        <p:tgtEl>
                                          <p:spTgt spid="24">
                                            <p:txEl>
                                              <p:pRg st="0" end="0"/>
                                            </p:tx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37">
                                            <p:txEl>
                                              <p:pRg st="1" end="1"/>
                                            </p:txEl>
                                          </p:spTgt>
                                        </p:tgtEl>
                                        <p:attrNameLst>
                                          <p:attrName>style.visibility</p:attrName>
                                        </p:attrNameLst>
                                      </p:cBhvr>
                                      <p:to>
                                        <p:strVal val="visible"/>
                                      </p:to>
                                    </p:set>
                                    <p:animEffect transition="in" filter="fade">
                                      <p:cBhvr>
                                        <p:cTn id="21" dur="1000"/>
                                        <p:tgtEl>
                                          <p:spTgt spid="37">
                                            <p:txEl>
                                              <p:pRg st="1" end="1"/>
                                            </p:txEl>
                                          </p:spTgt>
                                        </p:tgtEl>
                                      </p:cBhvr>
                                    </p:animEffect>
                                    <p:anim calcmode="lin" valueType="num">
                                      <p:cBhvr>
                                        <p:cTn id="22"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7">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7">
                                            <p:txEl>
                                              <p:pRg st="0" end="0"/>
                                            </p:txEl>
                                          </p:spTgt>
                                        </p:tgtEl>
                                        <p:attrNameLst>
                                          <p:attrName>style.visibility</p:attrName>
                                        </p:attrNameLst>
                                      </p:cBhvr>
                                      <p:to>
                                        <p:strVal val="visible"/>
                                      </p:to>
                                    </p:set>
                                    <p:animEffect transition="in" filter="fade">
                                      <p:cBhvr>
                                        <p:cTn id="26" dur="1000"/>
                                        <p:tgtEl>
                                          <p:spTgt spid="37">
                                            <p:txEl>
                                              <p:pRg st="0" end="0"/>
                                            </p:txEl>
                                          </p:spTgt>
                                        </p:tgtEl>
                                      </p:cBhvr>
                                    </p:animEffect>
                                    <p:anim calcmode="lin" valueType="num">
                                      <p:cBhvr>
                                        <p:cTn id="27"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7" y="553386"/>
            <a:ext cx="91563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Update:</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30BE9F3-D620-EB52-A4DD-C01D4C7E0869}"/>
              </a:ext>
            </a:extLst>
          </p:cNvPr>
          <p:cNvPicPr>
            <a:picLocks noChangeAspect="1"/>
          </p:cNvPicPr>
          <p:nvPr/>
        </p:nvPicPr>
        <p:blipFill rotWithShape="1">
          <a:blip r:embed="rId2"/>
          <a:srcRect l="11417" t="17274" b="1094"/>
          <a:stretch/>
        </p:blipFill>
        <p:spPr>
          <a:xfrm>
            <a:off x="5963920" y="1300480"/>
            <a:ext cx="5953760" cy="4257040"/>
          </a:xfrm>
          <a:prstGeom prst="rect">
            <a:avLst/>
          </a:prstGeom>
        </p:spPr>
      </p:pic>
      <p:pic>
        <p:nvPicPr>
          <p:cNvPr id="8" name="Picture 7">
            <a:extLst>
              <a:ext uri="{FF2B5EF4-FFF2-40B4-BE49-F238E27FC236}">
                <a16:creationId xmlns:a16="http://schemas.microsoft.com/office/drawing/2014/main" id="{BF878A50-062F-F366-6B27-A5B8D896FA73}"/>
              </a:ext>
            </a:extLst>
          </p:cNvPr>
          <p:cNvPicPr>
            <a:picLocks noChangeAspect="1"/>
          </p:cNvPicPr>
          <p:nvPr/>
        </p:nvPicPr>
        <p:blipFill rotWithShape="1">
          <a:blip r:embed="rId3"/>
          <a:srcRect l="11417" t="17124"/>
          <a:stretch/>
        </p:blipFill>
        <p:spPr>
          <a:xfrm>
            <a:off x="182880" y="1300480"/>
            <a:ext cx="5435600" cy="4257040"/>
          </a:xfrm>
          <a:prstGeom prst="rect">
            <a:avLst/>
          </a:prstGeom>
        </p:spPr>
      </p:pic>
    </p:spTree>
    <p:extLst>
      <p:ext uri="{BB962C8B-B14F-4D97-AF65-F5344CB8AC3E}">
        <p14:creationId xmlns:p14="http://schemas.microsoft.com/office/powerpoint/2010/main" val="785598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1841" y="82851"/>
            <a:ext cx="877163"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Delete:</a:t>
            </a:r>
            <a:endParaRPr lang="en-IN"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773CC26-D1A9-5A18-589A-0B2ECB6FDCE0}"/>
              </a:ext>
            </a:extLst>
          </p:cNvPr>
          <p:cNvPicPr>
            <a:picLocks noChangeAspect="1"/>
          </p:cNvPicPr>
          <p:nvPr/>
        </p:nvPicPr>
        <p:blipFill rotWithShape="1">
          <a:blip r:embed="rId2"/>
          <a:srcRect l="11592" t="17421"/>
          <a:stretch/>
        </p:blipFill>
        <p:spPr>
          <a:xfrm>
            <a:off x="6309360" y="1599899"/>
            <a:ext cx="5658003" cy="3876341"/>
          </a:xfrm>
          <a:prstGeom prst="rect">
            <a:avLst/>
          </a:prstGeom>
        </p:spPr>
      </p:pic>
      <p:pic>
        <p:nvPicPr>
          <p:cNvPr id="8" name="Picture 7">
            <a:extLst>
              <a:ext uri="{FF2B5EF4-FFF2-40B4-BE49-F238E27FC236}">
                <a16:creationId xmlns:a16="http://schemas.microsoft.com/office/drawing/2014/main" id="{21856A7F-BBE5-E2C1-880B-E64D37D9E959}"/>
              </a:ext>
            </a:extLst>
          </p:cNvPr>
          <p:cNvPicPr>
            <a:picLocks noChangeAspect="1"/>
          </p:cNvPicPr>
          <p:nvPr/>
        </p:nvPicPr>
        <p:blipFill rotWithShape="1">
          <a:blip r:embed="rId3"/>
          <a:srcRect l="11592" t="17124"/>
          <a:stretch/>
        </p:blipFill>
        <p:spPr>
          <a:xfrm>
            <a:off x="224636" y="1599898"/>
            <a:ext cx="5658003" cy="3876341"/>
          </a:xfrm>
          <a:prstGeom prst="rect">
            <a:avLst/>
          </a:prstGeom>
        </p:spPr>
      </p:pic>
    </p:spTree>
    <p:extLst>
      <p:ext uri="{BB962C8B-B14F-4D97-AF65-F5344CB8AC3E}">
        <p14:creationId xmlns:p14="http://schemas.microsoft.com/office/powerpoint/2010/main" val="2309782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54EA02-62B1-CFB0-D1EF-08BA824A6491}"/>
              </a:ext>
            </a:extLst>
          </p:cNvPr>
          <p:cNvSpPr txBox="1"/>
          <p:nvPr/>
        </p:nvSpPr>
        <p:spPr>
          <a:xfrm>
            <a:off x="571500" y="109974"/>
            <a:ext cx="610108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Set Operation </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620C803-F7F8-F4E9-90A4-46439D575172}"/>
              </a:ext>
            </a:extLst>
          </p:cNvPr>
          <p:cNvPicPr>
            <a:picLocks noChangeAspect="1"/>
          </p:cNvPicPr>
          <p:nvPr/>
        </p:nvPicPr>
        <p:blipFill rotWithShape="1">
          <a:blip r:embed="rId2"/>
          <a:srcRect l="11083" t="17569" b="3618"/>
          <a:stretch/>
        </p:blipFill>
        <p:spPr>
          <a:xfrm>
            <a:off x="518160" y="985520"/>
            <a:ext cx="4988560" cy="4607560"/>
          </a:xfrm>
          <a:prstGeom prst="rect">
            <a:avLst/>
          </a:prstGeom>
        </p:spPr>
      </p:pic>
      <p:pic>
        <p:nvPicPr>
          <p:cNvPr id="7" name="Picture 6">
            <a:extLst>
              <a:ext uri="{FF2B5EF4-FFF2-40B4-BE49-F238E27FC236}">
                <a16:creationId xmlns:a16="http://schemas.microsoft.com/office/drawing/2014/main" id="{47B8CE17-D98E-7E48-896E-AF8FC8BF0BBE}"/>
              </a:ext>
            </a:extLst>
          </p:cNvPr>
          <p:cNvPicPr>
            <a:picLocks noChangeAspect="1"/>
          </p:cNvPicPr>
          <p:nvPr/>
        </p:nvPicPr>
        <p:blipFill rotWithShape="1">
          <a:blip r:embed="rId3"/>
          <a:srcRect l="11166" t="17570" b="5399"/>
          <a:stretch/>
        </p:blipFill>
        <p:spPr>
          <a:xfrm>
            <a:off x="5740400" y="985520"/>
            <a:ext cx="5933440" cy="4607560"/>
          </a:xfrm>
          <a:prstGeom prst="rect">
            <a:avLst/>
          </a:prstGeom>
        </p:spPr>
      </p:pic>
    </p:spTree>
    <p:extLst>
      <p:ext uri="{BB962C8B-B14F-4D97-AF65-F5344CB8AC3E}">
        <p14:creationId xmlns:p14="http://schemas.microsoft.com/office/powerpoint/2010/main" val="1341181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DA1D1A-5DA6-6482-77BD-27EA8BC9E6AE}"/>
              </a:ext>
            </a:extLst>
          </p:cNvPr>
          <p:cNvSpPr txBox="1"/>
          <p:nvPr/>
        </p:nvSpPr>
        <p:spPr>
          <a:xfrm>
            <a:off x="215900" y="282694"/>
            <a:ext cx="610108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Set Operation </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8D03B28-19C9-F243-F7A9-91DA649D9AFC}"/>
              </a:ext>
            </a:extLst>
          </p:cNvPr>
          <p:cNvPicPr>
            <a:picLocks noChangeAspect="1"/>
          </p:cNvPicPr>
          <p:nvPr/>
        </p:nvPicPr>
        <p:blipFill rotWithShape="1">
          <a:blip r:embed="rId2"/>
          <a:srcRect l="11667" t="18015" b="6141"/>
          <a:stretch/>
        </p:blipFill>
        <p:spPr>
          <a:xfrm>
            <a:off x="932180" y="652026"/>
            <a:ext cx="10769600" cy="5191760"/>
          </a:xfrm>
          <a:prstGeom prst="rect">
            <a:avLst/>
          </a:prstGeom>
        </p:spPr>
      </p:pic>
    </p:spTree>
    <p:extLst>
      <p:ext uri="{BB962C8B-B14F-4D97-AF65-F5344CB8AC3E}">
        <p14:creationId xmlns:p14="http://schemas.microsoft.com/office/powerpoint/2010/main" val="2154266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72F242-8F78-91AF-376F-03376FC2D9F9}"/>
              </a:ext>
            </a:extLst>
          </p:cNvPr>
          <p:cNvPicPr>
            <a:picLocks noChangeAspect="1"/>
          </p:cNvPicPr>
          <p:nvPr/>
        </p:nvPicPr>
        <p:blipFill rotWithShape="1">
          <a:blip r:embed="rId2"/>
          <a:srcRect l="10750" t="16679" b="5103"/>
          <a:stretch/>
        </p:blipFill>
        <p:spPr>
          <a:xfrm>
            <a:off x="91440" y="751840"/>
            <a:ext cx="5892800" cy="5354320"/>
          </a:xfrm>
          <a:prstGeom prst="rect">
            <a:avLst/>
          </a:prstGeom>
        </p:spPr>
      </p:pic>
      <p:pic>
        <p:nvPicPr>
          <p:cNvPr id="5" name="Picture 4">
            <a:extLst>
              <a:ext uri="{FF2B5EF4-FFF2-40B4-BE49-F238E27FC236}">
                <a16:creationId xmlns:a16="http://schemas.microsoft.com/office/drawing/2014/main" id="{FF55E4AB-F252-7EB9-ADA9-4F6E69FD39A1}"/>
              </a:ext>
            </a:extLst>
          </p:cNvPr>
          <p:cNvPicPr>
            <a:picLocks noChangeAspect="1"/>
          </p:cNvPicPr>
          <p:nvPr/>
        </p:nvPicPr>
        <p:blipFill rotWithShape="1">
          <a:blip r:embed="rId3"/>
          <a:srcRect l="11500" t="17569"/>
          <a:stretch/>
        </p:blipFill>
        <p:spPr>
          <a:xfrm>
            <a:off x="6207762" y="751840"/>
            <a:ext cx="5750558" cy="5354320"/>
          </a:xfrm>
          <a:prstGeom prst="rect">
            <a:avLst/>
          </a:prstGeom>
        </p:spPr>
      </p:pic>
      <p:sp>
        <p:nvSpPr>
          <p:cNvPr id="7" name="TextBox 6">
            <a:extLst>
              <a:ext uri="{FF2B5EF4-FFF2-40B4-BE49-F238E27FC236}">
                <a16:creationId xmlns:a16="http://schemas.microsoft.com/office/drawing/2014/main" id="{62D6870C-E06A-D8D0-8334-1C7037B2CC95}"/>
              </a:ext>
            </a:extLst>
          </p:cNvPr>
          <p:cNvSpPr txBox="1"/>
          <p:nvPr/>
        </p:nvSpPr>
        <p:spPr>
          <a:xfrm>
            <a:off x="490220" y="242054"/>
            <a:ext cx="610108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Join</a:t>
            </a:r>
          </a:p>
        </p:txBody>
      </p:sp>
    </p:spTree>
    <p:extLst>
      <p:ext uri="{BB962C8B-B14F-4D97-AF65-F5344CB8AC3E}">
        <p14:creationId xmlns:p14="http://schemas.microsoft.com/office/powerpoint/2010/main" val="1814100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5ECE2-17F4-92E6-3C6A-8C85631E90CB}"/>
              </a:ext>
            </a:extLst>
          </p:cNvPr>
          <p:cNvPicPr>
            <a:picLocks noChangeAspect="1"/>
          </p:cNvPicPr>
          <p:nvPr/>
        </p:nvPicPr>
        <p:blipFill rotWithShape="1">
          <a:blip r:embed="rId2"/>
          <a:srcRect l="11083" t="17421"/>
          <a:stretch/>
        </p:blipFill>
        <p:spPr>
          <a:xfrm>
            <a:off x="629920" y="975622"/>
            <a:ext cx="11023600" cy="4683236"/>
          </a:xfrm>
          <a:prstGeom prst="rect">
            <a:avLst/>
          </a:prstGeom>
        </p:spPr>
      </p:pic>
      <p:sp>
        <p:nvSpPr>
          <p:cNvPr id="5" name="TextBox 4">
            <a:extLst>
              <a:ext uri="{FF2B5EF4-FFF2-40B4-BE49-F238E27FC236}">
                <a16:creationId xmlns:a16="http://schemas.microsoft.com/office/drawing/2014/main" id="{3AEBFE4A-FE7E-9409-6A93-3F5A8F8DF5DF}"/>
              </a:ext>
            </a:extLst>
          </p:cNvPr>
          <p:cNvSpPr txBox="1"/>
          <p:nvPr/>
        </p:nvSpPr>
        <p:spPr>
          <a:xfrm>
            <a:off x="784860" y="323334"/>
            <a:ext cx="610108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Join</a:t>
            </a:r>
          </a:p>
        </p:txBody>
      </p:sp>
    </p:spTree>
    <p:extLst>
      <p:ext uri="{BB962C8B-B14F-4D97-AF65-F5344CB8AC3E}">
        <p14:creationId xmlns:p14="http://schemas.microsoft.com/office/powerpoint/2010/main" val="2763600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A54192-56EB-A2A7-5FAE-6A2CF7D153B3}"/>
              </a:ext>
            </a:extLst>
          </p:cNvPr>
          <p:cNvPicPr>
            <a:picLocks noChangeAspect="1"/>
          </p:cNvPicPr>
          <p:nvPr/>
        </p:nvPicPr>
        <p:blipFill rotWithShape="1">
          <a:blip r:embed="rId2"/>
          <a:srcRect l="10834" t="17273"/>
          <a:stretch/>
        </p:blipFill>
        <p:spPr>
          <a:xfrm>
            <a:off x="1117600" y="853440"/>
            <a:ext cx="9753600" cy="4663440"/>
          </a:xfrm>
          <a:prstGeom prst="rect">
            <a:avLst/>
          </a:prstGeom>
        </p:spPr>
      </p:pic>
      <p:sp>
        <p:nvSpPr>
          <p:cNvPr id="5" name="TextBox 4">
            <a:extLst>
              <a:ext uri="{FF2B5EF4-FFF2-40B4-BE49-F238E27FC236}">
                <a16:creationId xmlns:a16="http://schemas.microsoft.com/office/drawing/2014/main" id="{F22BFB83-4299-46F0-E570-91EF039922EA}"/>
              </a:ext>
            </a:extLst>
          </p:cNvPr>
          <p:cNvSpPr txBox="1"/>
          <p:nvPr/>
        </p:nvSpPr>
        <p:spPr>
          <a:xfrm>
            <a:off x="1117600" y="252214"/>
            <a:ext cx="610108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Procedure</a:t>
            </a:r>
          </a:p>
        </p:txBody>
      </p:sp>
    </p:spTree>
    <p:extLst>
      <p:ext uri="{BB962C8B-B14F-4D97-AF65-F5344CB8AC3E}">
        <p14:creationId xmlns:p14="http://schemas.microsoft.com/office/powerpoint/2010/main" val="205569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08642" y="495926"/>
            <a:ext cx="7992294" cy="1015663"/>
          </a:xfrm>
          <a:prstGeom prst="rect">
            <a:avLst/>
          </a:prstGeom>
          <a:noFill/>
        </p:spPr>
        <p:txBody>
          <a:bodyPr wrap="square" rtlCol="0">
            <a:spAutoFit/>
          </a:bodyPr>
          <a:lstStyle/>
          <a:p>
            <a:endParaRPr lang="en-US" sz="14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algn="just"/>
            <a:br>
              <a:rPr lang="en-US" sz="1600" dirty="0">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8642" y="226422"/>
            <a:ext cx="4624252"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Functions:</a:t>
            </a:r>
          </a:p>
        </p:txBody>
      </p:sp>
      <p:sp>
        <p:nvSpPr>
          <p:cNvPr id="4" name="TextBox 3"/>
          <p:cNvSpPr txBox="1"/>
          <p:nvPr/>
        </p:nvSpPr>
        <p:spPr>
          <a:xfrm flipH="1">
            <a:off x="473890" y="853615"/>
            <a:ext cx="6598921"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What is a function ?</a:t>
            </a:r>
          </a:p>
          <a:p>
            <a:r>
              <a:rPr lang="en-IN" sz="2400" dirty="0">
                <a:latin typeface="Times New Roman" panose="02020603050405020304" pitchFamily="18" charset="0"/>
                <a:cs typeface="Times New Roman" panose="02020603050405020304" pitchFamily="18" charset="0"/>
              </a:rPr>
              <a:t>     </a:t>
            </a:r>
          </a:p>
        </p:txBody>
      </p:sp>
      <p:sp>
        <p:nvSpPr>
          <p:cNvPr id="5" name="Rectangle 4"/>
          <p:cNvSpPr/>
          <p:nvPr/>
        </p:nvSpPr>
        <p:spPr>
          <a:xfrm>
            <a:off x="640078" y="1193021"/>
            <a:ext cx="10505441" cy="1261884"/>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A function is a stored program that you can pass parameters into and return a value.</a:t>
            </a:r>
          </a:p>
          <a:p>
            <a:endParaRPr lang="en-US" sz="2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26423" y="2177055"/>
            <a:ext cx="8874034" cy="3416320"/>
          </a:xfrm>
          <a:prstGeom prst="rect">
            <a:avLst/>
          </a:prstGeom>
          <a:noFill/>
        </p:spPr>
        <p:txBody>
          <a:bodyPr wrap="square" rtlCol="0">
            <a:spAutoFit/>
          </a:bodyPr>
          <a:lstStyle/>
          <a:p>
            <a:pPr marL="285750" indent="-285750">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Create Function</a:t>
            </a:r>
          </a:p>
          <a:p>
            <a:r>
              <a:rPr lang="en-IN"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standalone function is created using the Create function statement. The simplified syntax for the CREATE OR REPLACE PROCEDURE statement is as follows −</a:t>
            </a:r>
            <a:r>
              <a:rPr lang="en-IN" sz="2400" b="1" dirty="0">
                <a:latin typeface="Times New Roman" panose="02020603050405020304" pitchFamily="18" charset="0"/>
                <a:cs typeface="Times New Roman" panose="02020603050405020304" pitchFamily="18" charset="0"/>
              </a:rPr>
              <a:t>     </a:t>
            </a:r>
          </a:p>
          <a:p>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Syntax</a:t>
            </a:r>
          </a:p>
          <a:p>
            <a:endParaRPr lang="en-IN" sz="2400" b="1"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 </a:t>
            </a:r>
          </a:p>
        </p:txBody>
      </p:sp>
      <p:sp>
        <p:nvSpPr>
          <p:cNvPr id="12" name="Rectangle 11"/>
          <p:cNvSpPr/>
          <p:nvPr/>
        </p:nvSpPr>
        <p:spPr>
          <a:xfrm>
            <a:off x="2377440" y="4288491"/>
            <a:ext cx="3718560" cy="17973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4"/>
          <p:cNvSpPr>
            <a:spLocks noChangeArrowheads="1"/>
          </p:cNvSpPr>
          <p:nvPr/>
        </p:nvSpPr>
        <p:spPr bwMode="auto">
          <a:xfrm>
            <a:off x="2492947" y="4494656"/>
            <a:ext cx="362368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CREATE [OR REPLACE] FUNCTION </a:t>
            </a:r>
            <a:r>
              <a:rPr kumimoji="0" lang="en-US" altLang="en-US" sz="1200" b="0" i="0" u="none" strike="noStrike" cap="none" normalizeH="0" baseline="0" dirty="0" err="1">
                <a:ln>
                  <a:noFill/>
                </a:ln>
                <a:solidFill>
                  <a:srgbClr val="00B0F0"/>
                </a:solidFill>
                <a:effectLst/>
                <a:latin typeface="Times New Roman" panose="02020603050405020304" pitchFamily="18" charset="0"/>
                <a:cs typeface="Times New Roman" panose="02020603050405020304" pitchFamily="18" charset="0"/>
              </a:rPr>
              <a:t>function_name</a:t>
            </a:r>
            <a:endPar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rgbClr val="00B0F0"/>
                </a:solidFill>
                <a:effectLst/>
                <a:latin typeface="Times New Roman" panose="02020603050405020304" pitchFamily="18" charset="0"/>
                <a:cs typeface="Times New Roman" panose="02020603050405020304" pitchFamily="18" charset="0"/>
              </a:rPr>
              <a:t>parameter_name</a:t>
            </a:r>
            <a:r>
              <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[IN | OUT | IN OUT] type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RETURN </a:t>
            </a:r>
            <a:r>
              <a:rPr kumimoji="0" lang="en-US" altLang="en-US" sz="1200" b="0" i="0" u="none" strike="noStrike" cap="none" normalizeH="0" baseline="0" dirty="0" err="1">
                <a:ln>
                  <a:noFill/>
                </a:ln>
                <a:solidFill>
                  <a:srgbClr val="00B0F0"/>
                </a:solidFill>
                <a:effectLst/>
                <a:latin typeface="Times New Roman" panose="02020603050405020304" pitchFamily="18" charset="0"/>
                <a:cs typeface="Times New Roman" panose="02020603050405020304" pitchFamily="18" charset="0"/>
              </a:rPr>
              <a:t>return_datatype</a:t>
            </a:r>
            <a:endPar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{IS | 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BEGIN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&lt; </a:t>
            </a:r>
            <a:r>
              <a:rPr kumimoji="0" lang="en-US" altLang="en-US" sz="1200" b="0" i="0" u="none" strike="noStrike" cap="none" normalizeH="0" baseline="0" dirty="0" err="1">
                <a:ln>
                  <a:noFill/>
                </a:ln>
                <a:solidFill>
                  <a:srgbClr val="00B0F0"/>
                </a:solidFill>
                <a:effectLst/>
                <a:latin typeface="Times New Roman" panose="02020603050405020304" pitchFamily="18" charset="0"/>
                <a:cs typeface="Times New Roman" panose="02020603050405020304" pitchFamily="18" charset="0"/>
              </a:rPr>
              <a:t>function_body</a:t>
            </a:r>
            <a:r>
              <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END [</a:t>
            </a:r>
            <a:r>
              <a:rPr kumimoji="0" lang="en-US" altLang="en-US" sz="1200" b="0" i="0" u="none" strike="noStrike" cap="none" normalizeH="0" baseline="0" dirty="0" err="1">
                <a:ln>
                  <a:noFill/>
                </a:ln>
                <a:solidFill>
                  <a:srgbClr val="00B0F0"/>
                </a:solidFill>
                <a:effectLst/>
                <a:latin typeface="Times New Roman" panose="02020603050405020304" pitchFamily="18" charset="0"/>
                <a:cs typeface="Times New Roman" panose="02020603050405020304" pitchFamily="18" charset="0"/>
              </a:rPr>
              <a:t>function_name</a:t>
            </a:r>
            <a:r>
              <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a:t>
            </a:r>
            <a:r>
              <a:rPr kumimoji="0" lang="en-US" altLang="en-US" sz="1200" b="0" i="0" u="none" strike="noStrike" cap="none" normalizeH="0" dirty="0">
                <a:ln>
                  <a:noFill/>
                </a:ln>
                <a:solidFill>
                  <a:srgbClr val="00B0F0"/>
                </a:solidFill>
                <a:effectLst/>
                <a:latin typeface="Times New Roman" panose="02020603050405020304" pitchFamily="18" charset="0"/>
                <a:cs typeface="Times New Roman" panose="02020603050405020304" pitchFamily="18" charset="0"/>
              </a:rPr>
              <a:t> ;</a:t>
            </a:r>
            <a:endParaRPr kumimoji="0" lang="en-US" altLang="en-US" sz="12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3629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0027" y="287983"/>
            <a:ext cx="8895963" cy="3170099"/>
          </a:xfrm>
          <a:prstGeom prst="rect">
            <a:avLst/>
          </a:prstGeom>
        </p:spPr>
        <p:txBody>
          <a:bodyPr wrap="square">
            <a:spAutoFit/>
          </a:bodyPr>
          <a:lstStyle/>
          <a:p>
            <a:pPr marL="285750" indent="-285750">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Calling a Function:</a:t>
            </a:r>
          </a:p>
          <a:p>
            <a:endParaRPr lang="en-IN"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When a program calls a function, the program control is transferred to the called function. A called function performs the defined task and when its return statement is executed or when the last end statement is reached, it returns the program control back to the main program.</a:t>
            </a: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Syntax:</a:t>
            </a:r>
          </a:p>
          <a:p>
            <a:pPr algn="just"/>
            <a:endParaRPr lang="en-IN" sz="2000" b="1" dirty="0">
              <a:latin typeface="Times New Roman" panose="02020603050405020304" pitchFamily="18" charset="0"/>
              <a:cs typeface="Times New Roman" panose="02020603050405020304" pitchFamily="18" charset="0"/>
            </a:endParaRPr>
          </a:p>
        </p:txBody>
      </p:sp>
      <p:sp>
        <p:nvSpPr>
          <p:cNvPr id="9" name="Rectangle 8"/>
          <p:cNvSpPr/>
          <p:nvPr/>
        </p:nvSpPr>
        <p:spPr>
          <a:xfrm>
            <a:off x="3393440" y="2166409"/>
            <a:ext cx="6532880" cy="15979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8" name="Rectangle 3"/>
          <p:cNvSpPr>
            <a:spLocks noChangeArrowheads="1"/>
          </p:cNvSpPr>
          <p:nvPr/>
        </p:nvSpPr>
        <p:spPr bwMode="auto">
          <a:xfrm>
            <a:off x="4052389" y="2182525"/>
            <a:ext cx="576507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DECLARE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c number(2);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BEGIN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c := </a:t>
            </a:r>
            <a:r>
              <a:rPr kumimoji="0" lang="en-US" altLang="en-US" sz="2000" b="0" i="0" u="none" strike="noStrike" cap="none" normalizeH="0" baseline="0" dirty="0" err="1">
                <a:ln>
                  <a:noFill/>
                </a:ln>
                <a:solidFill>
                  <a:srgbClr val="00B0F0"/>
                </a:solidFill>
                <a:effectLst/>
                <a:latin typeface="Times New Roman" panose="02020603050405020304" pitchFamily="18" charset="0"/>
                <a:cs typeface="Times New Roman" panose="02020603050405020304" pitchFamily="18" charset="0"/>
              </a:rPr>
              <a:t>totalCustomers</a:t>
            </a: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rgbClr val="00B0F0"/>
                </a:solidFill>
                <a:effectLst/>
                <a:latin typeface="Times New Roman" panose="02020603050405020304" pitchFamily="18" charset="0"/>
                <a:cs typeface="Times New Roman" panose="02020603050405020304" pitchFamily="18" charset="0"/>
              </a:rPr>
              <a:t>dbms_output.put_line</a:t>
            </a:r>
            <a:r>
              <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rPr>
              <a:t>('Total no. of Customers: ' || c); END; / </a:t>
            </a:r>
          </a:p>
        </p:txBody>
      </p:sp>
      <p:sp>
        <p:nvSpPr>
          <p:cNvPr id="11" name="TextBox 10"/>
          <p:cNvSpPr txBox="1"/>
          <p:nvPr/>
        </p:nvSpPr>
        <p:spPr>
          <a:xfrm flipH="1">
            <a:off x="1093650" y="4050937"/>
            <a:ext cx="4839790" cy="400110"/>
          </a:xfrm>
          <a:prstGeom prst="rect">
            <a:avLst/>
          </a:prstGeom>
          <a:noFill/>
        </p:spPr>
        <p:txBody>
          <a:bodyPr wrap="square" rtlCol="0">
            <a:spAutoFit/>
          </a:bodyPr>
          <a:lstStyle/>
          <a:p>
            <a:endParaRPr lang="en-IN" sz="2000" dirty="0"/>
          </a:p>
        </p:txBody>
      </p:sp>
      <p:sp>
        <p:nvSpPr>
          <p:cNvPr id="12" name="TextBox 11"/>
          <p:cNvSpPr txBox="1"/>
          <p:nvPr/>
        </p:nvSpPr>
        <p:spPr>
          <a:xfrm flipH="1">
            <a:off x="410027" y="3859867"/>
            <a:ext cx="8479973" cy="2400657"/>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Recursive Functions</a:t>
            </a:r>
          </a:p>
          <a:p>
            <a:pPr>
              <a:lnSpc>
                <a:spcPct val="150000"/>
              </a:lnSpc>
            </a:pPr>
            <a:r>
              <a:rPr lang="en-US" sz="2000" dirty="0">
                <a:latin typeface="Times New Roman" panose="02020603050405020304" pitchFamily="18" charset="0"/>
                <a:cs typeface="Times New Roman" panose="02020603050405020304" pitchFamily="18" charset="0"/>
              </a:rPr>
              <a:t>When a subprogram calls itself, it is referred to as a recursive call and the process is known as recursion.</a:t>
            </a:r>
            <a:endParaRPr lang="en-IN" sz="2000" b="1"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9579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1023" y="370505"/>
            <a:ext cx="1363273" cy="338554"/>
          </a:xfrm>
          <a:prstGeom prst="rect">
            <a:avLst/>
          </a:prstGeom>
        </p:spPr>
        <p:txBody>
          <a:bodyPr wrap="square">
            <a:spAutoFit/>
          </a:bodyPr>
          <a:lstStyle/>
          <a:p>
            <a:pPr algn="ctr">
              <a:spcBef>
                <a:spcPts val="375"/>
              </a:spcBef>
            </a:pPr>
            <a:r>
              <a:rPr lang="en-IN" sz="1600" b="1" dirty="0">
                <a:latin typeface="Times New Roman" panose="02020603050405020304" pitchFamily="18" charset="0"/>
                <a:cs typeface="Times New Roman" panose="02020603050405020304" pitchFamily="18" charset="0"/>
              </a:rPr>
              <a:t>Procedures:</a:t>
            </a:r>
            <a:endParaRPr lang="en-IN" sz="1600" b="1" dirty="0">
              <a:effectLst/>
              <a:latin typeface="Times New Roman" panose="02020603050405020304" pitchFamily="18" charset="0"/>
              <a:cs typeface="Times New Roman" panose="02020603050405020304" pitchFamily="18" charset="0"/>
            </a:endParaRPr>
          </a:p>
        </p:txBody>
      </p:sp>
      <p:sp>
        <p:nvSpPr>
          <p:cNvPr id="3" name="Rectangle 2"/>
          <p:cNvSpPr/>
          <p:nvPr/>
        </p:nvSpPr>
        <p:spPr>
          <a:xfrm>
            <a:off x="557347" y="709059"/>
            <a:ext cx="9797144" cy="1989647"/>
          </a:xfrm>
          <a:prstGeom prst="rect">
            <a:avLst/>
          </a:prstGeom>
        </p:spPr>
        <p:txBody>
          <a:bodyPr wrap="square">
            <a:spAutoFit/>
          </a:bodyPr>
          <a:lstStyle/>
          <a:p>
            <a:pPr algn="just">
              <a:spcBef>
                <a:spcPts val="1400"/>
              </a:spcBef>
            </a:pPr>
            <a:r>
              <a:rPr lang="en-US" sz="1600" dirty="0">
                <a:solidFill>
                  <a:srgbClr val="333333"/>
                </a:solidFill>
                <a:latin typeface="Times New Roman" panose="02020603050405020304" pitchFamily="18" charset="0"/>
                <a:cs typeface="Times New Roman" panose="02020603050405020304" pitchFamily="18" charset="0"/>
              </a:rPr>
              <a:t>A block which performs one or more specific tasks. It is just like procedures in other programming languages.</a:t>
            </a:r>
            <a:endParaRPr lang="en-US" sz="1600" dirty="0">
              <a:latin typeface="Times New Roman" panose="02020603050405020304" pitchFamily="18" charset="0"/>
              <a:cs typeface="Times New Roman" panose="02020603050405020304" pitchFamily="18" charset="0"/>
            </a:endParaRPr>
          </a:p>
          <a:p>
            <a:pPr algn="just">
              <a:lnSpc>
                <a:spcPct val="150000"/>
              </a:lnSpc>
              <a:spcAft>
                <a:spcPts val="1400"/>
              </a:spcAft>
            </a:pPr>
            <a:r>
              <a:rPr lang="en-US" sz="1600" dirty="0">
                <a:solidFill>
                  <a:srgbClr val="333333"/>
                </a:solidFill>
                <a:latin typeface="Times New Roman" panose="02020603050405020304" pitchFamily="18" charset="0"/>
                <a:cs typeface="Times New Roman" panose="02020603050405020304" pitchFamily="18" charset="0"/>
              </a:rPr>
              <a:t>The procedure contains a header and a body.</a:t>
            </a:r>
            <a:endParaRPr lang="en-US" sz="1600" dirty="0">
              <a:latin typeface="Times New Roman" panose="02020603050405020304" pitchFamily="18" charset="0"/>
              <a:cs typeface="Times New Roman" panose="02020603050405020304" pitchFamily="18" charset="0"/>
            </a:endParaRPr>
          </a:p>
          <a:p>
            <a:pPr algn="just" fontAlgn="base">
              <a:lnSpc>
                <a:spcPct val="150000"/>
              </a:lnSpc>
              <a:spcBef>
                <a:spcPts val="300"/>
              </a:spcBef>
              <a:buFont typeface="Arial" panose="020B0604020202020204" pitchFamily="34" charset="0"/>
              <a:buChar char="•"/>
            </a:pPr>
            <a:r>
              <a:rPr lang="en-US" sz="1600" b="1" dirty="0">
                <a:solidFill>
                  <a:srgbClr val="000000"/>
                </a:solidFill>
                <a:latin typeface="Times New Roman" panose="02020603050405020304" pitchFamily="18" charset="0"/>
                <a:cs typeface="Times New Roman" panose="02020603050405020304" pitchFamily="18" charset="0"/>
              </a:rPr>
              <a:t> Header:</a:t>
            </a:r>
            <a:r>
              <a:rPr lang="en-US" sz="1600" dirty="0">
                <a:solidFill>
                  <a:srgbClr val="000000"/>
                </a:solidFill>
                <a:latin typeface="Times New Roman" panose="02020603050405020304" pitchFamily="18" charset="0"/>
                <a:cs typeface="Times New Roman" panose="02020603050405020304" pitchFamily="18" charset="0"/>
              </a:rPr>
              <a:t> The header contains the name of the procedure and the parameters or variables passed to the procedure.</a:t>
            </a:r>
          </a:p>
          <a:p>
            <a:pPr algn="just" fontAlgn="base">
              <a:lnSpc>
                <a:spcPct val="150000"/>
              </a:lnSpc>
              <a:spcAft>
                <a:spcPts val="1400"/>
              </a:spcAft>
              <a:buFont typeface="Arial" panose="020B0604020202020204" pitchFamily="34" charset="0"/>
              <a:buChar char="•"/>
            </a:pPr>
            <a:r>
              <a:rPr lang="en-US" sz="1600" b="1" dirty="0">
                <a:solidFill>
                  <a:srgbClr val="000000"/>
                </a:solidFill>
                <a:latin typeface="Times New Roman" panose="02020603050405020304" pitchFamily="18" charset="0"/>
                <a:cs typeface="Times New Roman" panose="02020603050405020304" pitchFamily="18" charset="0"/>
              </a:rPr>
              <a:t> Body:</a:t>
            </a:r>
            <a:r>
              <a:rPr lang="en-US" sz="1600" dirty="0">
                <a:solidFill>
                  <a:srgbClr val="000000"/>
                </a:solidFill>
                <a:latin typeface="Times New Roman" panose="02020603050405020304" pitchFamily="18" charset="0"/>
                <a:cs typeface="Times New Roman" panose="02020603050405020304" pitchFamily="18" charset="0"/>
              </a:rPr>
              <a:t> The body contains a declaration section, execution section and exception section similar to a general PL/SQL block.</a:t>
            </a:r>
          </a:p>
        </p:txBody>
      </p:sp>
      <p:sp>
        <p:nvSpPr>
          <p:cNvPr id="4" name="Rectangle 3"/>
          <p:cNvSpPr/>
          <p:nvPr/>
        </p:nvSpPr>
        <p:spPr>
          <a:xfrm>
            <a:off x="457711" y="2542894"/>
            <a:ext cx="9800986" cy="3877985"/>
          </a:xfrm>
          <a:prstGeom prst="rect">
            <a:avLst/>
          </a:prstGeom>
        </p:spPr>
        <p:txBody>
          <a:bodyPr wrap="square">
            <a:spAutoFit/>
          </a:bodyPr>
          <a:lstStyle/>
          <a:p>
            <a:pPr algn="just">
              <a:spcBef>
                <a:spcPts val="1400"/>
              </a:spcBef>
              <a:spcAft>
                <a:spcPts val="1400"/>
              </a:spcAft>
            </a:pPr>
            <a:endParaRPr lang="en-US" sz="1600" b="1" dirty="0">
              <a:latin typeface="Times New Roman" panose="02020603050405020304" pitchFamily="18" charset="0"/>
              <a:cs typeface="Times New Roman" panose="02020603050405020304" pitchFamily="18" charset="0"/>
            </a:endParaRPr>
          </a:p>
          <a:p>
            <a:pPr algn="just">
              <a:spcBef>
                <a:spcPts val="1400"/>
              </a:spcBef>
              <a:spcAft>
                <a:spcPts val="1400"/>
              </a:spcAft>
            </a:pPr>
            <a:r>
              <a:rPr lang="en-US" sz="1600" b="1" dirty="0">
                <a:latin typeface="Times New Roman" panose="02020603050405020304" pitchFamily="18" charset="0"/>
                <a:cs typeface="Times New Roman" panose="02020603050405020304" pitchFamily="18" charset="0"/>
              </a:rPr>
              <a:t>How to pass parameters in procedure</a:t>
            </a:r>
            <a:r>
              <a:rPr lang="en-US" sz="1600" dirty="0">
                <a:solidFill>
                  <a:srgbClr val="610B38"/>
                </a:solidFill>
                <a:latin typeface="Helvetica Neue"/>
              </a:rPr>
              <a:t>:</a:t>
            </a:r>
          </a:p>
          <a:p>
            <a:pPr algn="just" fontAlgn="base"/>
            <a:r>
              <a:rPr lang="en-US" sz="1600" b="1" dirty="0">
                <a:latin typeface="Times New Roman" panose="02020603050405020304" pitchFamily="18" charset="0"/>
                <a:cs typeface="Times New Roman" panose="02020603050405020304" pitchFamily="18" charset="0"/>
              </a:rPr>
              <a:t>1) IN parameters:</a:t>
            </a:r>
            <a:r>
              <a:rPr lang="en-US" sz="1600" b="1" dirty="0"/>
              <a:t> </a:t>
            </a:r>
            <a:r>
              <a:rPr lang="en-US" sz="1600" dirty="0">
                <a:latin typeface="Times New Roman" panose="02020603050405020304" pitchFamily="18" charset="0"/>
                <a:cs typeface="Times New Roman" panose="02020603050405020304" pitchFamily="18" charset="0"/>
              </a:rPr>
              <a:t>The IN parameter can be referenced by the procedure or function. The value of the parameter cannot be overwritten by the procedure or the function.</a:t>
            </a:r>
          </a:p>
          <a:p>
            <a:pPr algn="just" fontAlgn="base"/>
            <a:endParaRPr lang="en-US" sz="1600" dirty="0">
              <a:latin typeface="Times New Roman" panose="02020603050405020304" pitchFamily="18" charset="0"/>
              <a:cs typeface="Times New Roman" panose="02020603050405020304" pitchFamily="18" charset="0"/>
            </a:endParaRPr>
          </a:p>
          <a:p>
            <a:pPr algn="just" fontAlgn="base"/>
            <a:r>
              <a:rPr lang="en-US" sz="1600" b="1" dirty="0">
                <a:latin typeface="Times New Roman" panose="02020603050405020304" pitchFamily="18" charset="0"/>
                <a:cs typeface="Times New Roman" panose="02020603050405020304" pitchFamily="18" charset="0"/>
              </a:rPr>
              <a:t>2) OUT parameters:</a:t>
            </a:r>
            <a:r>
              <a:rPr lang="en-US" sz="1600" b="1" dirty="0"/>
              <a:t> </a:t>
            </a:r>
            <a:r>
              <a:rPr lang="en-US" sz="1600" dirty="0">
                <a:latin typeface="Times New Roman" panose="02020603050405020304" pitchFamily="18" charset="0"/>
                <a:cs typeface="Times New Roman" panose="02020603050405020304" pitchFamily="18" charset="0"/>
              </a:rPr>
              <a:t>The OUT parameter cannot be referenced by the procedure or function, but the value of the parameter can be overwritten by the procedure or function.</a:t>
            </a:r>
          </a:p>
          <a:p>
            <a:pPr algn="just" fontAlgn="base"/>
            <a:endParaRPr lang="en-US" sz="1600" dirty="0">
              <a:latin typeface="Times New Roman" panose="02020603050405020304" pitchFamily="18" charset="0"/>
              <a:cs typeface="Times New Roman" panose="02020603050405020304" pitchFamily="18" charset="0"/>
            </a:endParaRPr>
          </a:p>
          <a:p>
            <a:pPr algn="just">
              <a:spcBef>
                <a:spcPts val="1400"/>
              </a:spcBef>
              <a:spcAft>
                <a:spcPts val="1400"/>
              </a:spcAft>
            </a:pPr>
            <a:r>
              <a:rPr lang="en-US" sz="1600" b="1" dirty="0">
                <a:latin typeface="Times New Roman" panose="02020603050405020304" pitchFamily="18" charset="0"/>
                <a:cs typeface="Times New Roman" panose="02020603050405020304" pitchFamily="18" charset="0"/>
              </a:rPr>
              <a:t>3) INOUT parameters: </a:t>
            </a:r>
            <a:r>
              <a:rPr lang="en-US" sz="1600" dirty="0">
                <a:latin typeface="Times New Roman" panose="02020603050405020304" pitchFamily="18" charset="0"/>
                <a:cs typeface="Times New Roman" panose="02020603050405020304" pitchFamily="18" charset="0"/>
              </a:rPr>
              <a:t>The INOUT parameter can be referenced by the procedure or function and the value of the parameter can be overwritten by the procedure or function.</a:t>
            </a:r>
          </a:p>
          <a:p>
            <a:pPr algn="just">
              <a:spcBef>
                <a:spcPts val="1400"/>
              </a:spcBef>
              <a:spcAft>
                <a:spcPts val="1400"/>
              </a:spcAft>
            </a:pPr>
            <a:endParaRPr lang="en-US" sz="1600" dirty="0">
              <a:effectLst/>
            </a:endParaRPr>
          </a:p>
        </p:txBody>
      </p:sp>
    </p:spTree>
    <p:extLst>
      <p:ext uri="{BB962C8B-B14F-4D97-AF65-F5344CB8AC3E}">
        <p14:creationId xmlns:p14="http://schemas.microsoft.com/office/powerpoint/2010/main" val="1812271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7681" y="815702"/>
            <a:ext cx="4282440" cy="3309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487680" y="223298"/>
            <a:ext cx="6096000" cy="923330"/>
          </a:xfrm>
          <a:prstGeom prst="rect">
            <a:avLst/>
          </a:prstGeom>
        </p:spPr>
        <p:txBody>
          <a:bodyPr>
            <a:spAutoFit/>
          </a:bodyPr>
          <a:lstStyle/>
          <a:p>
            <a:r>
              <a:rPr lang="nl-NL" dirty="0">
                <a:latin typeface="Arial" panose="020B0604020202020204" pitchFamily="34" charset="0"/>
              </a:rPr>
              <a:t>Carts</a:t>
            </a:r>
          </a:p>
          <a:p>
            <a:br>
              <a:rPr lang="nl-NL" dirty="0"/>
            </a:br>
            <a:r>
              <a:rPr lang="nl-NL" dirty="0">
                <a:latin typeface="Arial" panose="020B0604020202020204" pitchFamily="34" charset="0"/>
              </a:rPr>
              <a:t>product_id    product_name     total_cost     </a:t>
            </a:r>
            <a:endParaRPr lang="en-IN" dirty="0"/>
          </a:p>
        </p:txBody>
      </p:sp>
      <p:cxnSp>
        <p:nvCxnSpPr>
          <p:cNvPr id="5" name="Straight Connector 4"/>
          <p:cNvCxnSpPr/>
          <p:nvPr/>
        </p:nvCxnSpPr>
        <p:spPr>
          <a:xfrm>
            <a:off x="1776549" y="815702"/>
            <a:ext cx="8708" cy="330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414849" y="824190"/>
            <a:ext cx="8708" cy="330926"/>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65759" y="2191655"/>
            <a:ext cx="6393178" cy="3657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365760" y="1634086"/>
            <a:ext cx="6545580" cy="923330"/>
          </a:xfrm>
          <a:prstGeom prst="rect">
            <a:avLst/>
          </a:prstGeom>
        </p:spPr>
        <p:txBody>
          <a:bodyPr wrap="square">
            <a:spAutoFit/>
          </a:bodyPr>
          <a:lstStyle/>
          <a:p>
            <a:r>
              <a:rPr lang="en-IN" dirty="0">
                <a:latin typeface="Arial" panose="020B0604020202020204" pitchFamily="34" charset="0"/>
              </a:rPr>
              <a:t>Payment</a:t>
            </a:r>
          </a:p>
          <a:p>
            <a:br>
              <a:rPr lang="en-IN" dirty="0"/>
            </a:br>
            <a:r>
              <a:rPr lang="en-IN" dirty="0" err="1">
                <a:latin typeface="Arial" panose="020B0604020202020204" pitchFamily="34" charset="0"/>
              </a:rPr>
              <a:t>payment_id</a:t>
            </a:r>
            <a:r>
              <a:rPr lang="en-IN" dirty="0">
                <a:latin typeface="Arial" panose="020B0604020202020204" pitchFamily="34" charset="0"/>
              </a:rPr>
              <a:t>  </a:t>
            </a:r>
            <a:r>
              <a:rPr lang="en-IN" dirty="0" err="1">
                <a:latin typeface="Arial" panose="020B0604020202020204" pitchFamily="34" charset="0"/>
              </a:rPr>
              <a:t>payment_id</a:t>
            </a:r>
            <a:r>
              <a:rPr lang="en-IN" dirty="0">
                <a:latin typeface="Arial" panose="020B0604020202020204" pitchFamily="34" charset="0"/>
              </a:rPr>
              <a:t>  amount   </a:t>
            </a:r>
            <a:r>
              <a:rPr lang="en-IN" dirty="0" err="1">
                <a:latin typeface="Arial" panose="020B0604020202020204" pitchFamily="34" charset="0"/>
              </a:rPr>
              <a:t>payment_type</a:t>
            </a:r>
            <a:r>
              <a:rPr lang="en-IN" dirty="0">
                <a:latin typeface="Arial" panose="020B0604020202020204" pitchFamily="34" charset="0"/>
              </a:rPr>
              <a:t>  </a:t>
            </a:r>
            <a:r>
              <a:rPr lang="en-IN" dirty="0" err="1">
                <a:latin typeface="Arial" panose="020B0604020202020204" pitchFamily="34" charset="0"/>
              </a:rPr>
              <a:t>product_id</a:t>
            </a:r>
            <a:endParaRPr lang="en-IN" dirty="0"/>
          </a:p>
        </p:txBody>
      </p:sp>
      <p:cxnSp>
        <p:nvCxnSpPr>
          <p:cNvPr id="13" name="Straight Connector 12"/>
          <p:cNvCxnSpPr/>
          <p:nvPr/>
        </p:nvCxnSpPr>
        <p:spPr>
          <a:xfrm>
            <a:off x="1700349" y="2191656"/>
            <a:ext cx="0" cy="371565"/>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26720" y="3692434"/>
            <a:ext cx="5379717" cy="3574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65760" y="3109181"/>
            <a:ext cx="10276114" cy="923330"/>
          </a:xfrm>
          <a:prstGeom prst="rect">
            <a:avLst/>
          </a:prstGeom>
        </p:spPr>
        <p:txBody>
          <a:bodyPr wrap="square">
            <a:spAutoFit/>
          </a:bodyPr>
          <a:lstStyle/>
          <a:p>
            <a:r>
              <a:rPr lang="en-US" dirty="0">
                <a:latin typeface="Arial" panose="020B0604020202020204" pitchFamily="34" charset="0"/>
              </a:rPr>
              <a:t>Admin</a:t>
            </a:r>
          </a:p>
          <a:p>
            <a:br>
              <a:rPr lang="en-US" dirty="0"/>
            </a:br>
            <a:r>
              <a:rPr lang="en-US" dirty="0" err="1">
                <a:latin typeface="Arial" panose="020B0604020202020204" pitchFamily="34" charset="0"/>
              </a:rPr>
              <a:t>admin_name</a:t>
            </a:r>
            <a:r>
              <a:rPr lang="en-US" dirty="0">
                <a:latin typeface="Arial" panose="020B0604020202020204" pitchFamily="34" charset="0"/>
              </a:rPr>
              <a:t>  </a:t>
            </a:r>
            <a:r>
              <a:rPr lang="en-US" dirty="0" err="1">
                <a:latin typeface="Arial" panose="020B0604020202020204" pitchFamily="34" charset="0"/>
              </a:rPr>
              <a:t>admin_id</a:t>
            </a:r>
            <a:r>
              <a:rPr lang="en-US" dirty="0">
                <a:latin typeface="Arial" panose="020B0604020202020204" pitchFamily="34" charset="0"/>
              </a:rPr>
              <a:t>    </a:t>
            </a:r>
            <a:r>
              <a:rPr lang="en-US" dirty="0" err="1">
                <a:latin typeface="Arial" panose="020B0604020202020204" pitchFamily="34" charset="0"/>
              </a:rPr>
              <a:t>user_name</a:t>
            </a:r>
            <a:r>
              <a:rPr lang="en-US" dirty="0">
                <a:latin typeface="Arial" panose="020B0604020202020204" pitchFamily="34" charset="0"/>
              </a:rPr>
              <a:t>    password</a:t>
            </a:r>
            <a:r>
              <a:rPr lang="en-US" dirty="0"/>
              <a:t>   </a:t>
            </a:r>
            <a:endParaRPr lang="en-IN" dirty="0"/>
          </a:p>
        </p:txBody>
      </p:sp>
      <p:cxnSp>
        <p:nvCxnSpPr>
          <p:cNvPr id="17" name="Straight Connector 16"/>
          <p:cNvCxnSpPr/>
          <p:nvPr/>
        </p:nvCxnSpPr>
        <p:spPr>
          <a:xfrm>
            <a:off x="1862546" y="3692434"/>
            <a:ext cx="0" cy="357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94512" y="3675015"/>
            <a:ext cx="0" cy="340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8238" y="3701142"/>
            <a:ext cx="8708" cy="340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62B3F02-74B2-65F4-0E91-6C7CEB6A5817}"/>
              </a:ext>
            </a:extLst>
          </p:cNvPr>
          <p:cNvCxnSpPr/>
          <p:nvPr/>
        </p:nvCxnSpPr>
        <p:spPr>
          <a:xfrm>
            <a:off x="2995749" y="2185851"/>
            <a:ext cx="0" cy="3715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DC79A47-0BFC-BE27-9AAE-D3401C586773}"/>
              </a:ext>
            </a:extLst>
          </p:cNvPr>
          <p:cNvCxnSpPr/>
          <p:nvPr/>
        </p:nvCxnSpPr>
        <p:spPr>
          <a:xfrm>
            <a:off x="3910149" y="2185851"/>
            <a:ext cx="0" cy="3715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FC9D21-B047-CD8E-2646-1571250CCB6A}"/>
              </a:ext>
            </a:extLst>
          </p:cNvPr>
          <p:cNvCxnSpPr/>
          <p:nvPr/>
        </p:nvCxnSpPr>
        <p:spPr>
          <a:xfrm>
            <a:off x="5502729" y="2185851"/>
            <a:ext cx="0" cy="3715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727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680" y="287440"/>
            <a:ext cx="6096000" cy="3216265"/>
          </a:xfrm>
          <a:prstGeom prst="rect">
            <a:avLst/>
          </a:prstGeom>
        </p:spPr>
        <p:txBody>
          <a:bodyPr>
            <a:spAutoFit/>
          </a:bodyPr>
          <a:lstStyle/>
          <a:p>
            <a:pPr algn="just">
              <a:spcBef>
                <a:spcPts val="1400"/>
              </a:spcBef>
              <a:spcAft>
                <a:spcPts val="1400"/>
              </a:spcAft>
            </a:pPr>
            <a:r>
              <a:rPr lang="en-US" sz="2400" b="1" u="sng" dirty="0">
                <a:latin typeface="Times New Roman" panose="02020603050405020304" pitchFamily="18" charset="0"/>
                <a:cs typeface="Times New Roman" panose="02020603050405020304" pitchFamily="18" charset="0"/>
              </a:rPr>
              <a:t>Procedure Code:</a:t>
            </a:r>
          </a:p>
          <a:p>
            <a:pPr marL="285750" indent="-285750" algn="just">
              <a:spcBef>
                <a:spcPts val="1400"/>
              </a:spcBef>
              <a:spcAft>
                <a:spcPts val="1400"/>
              </a:spcAft>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The procedure code to insert record as follows:</a:t>
            </a:r>
          </a:p>
          <a:p>
            <a:pPr algn="just" fontAlgn="base">
              <a:buFont typeface="+mj-lt"/>
              <a:buAutoNum type="arabicPeriod"/>
            </a:pPr>
            <a:r>
              <a:rPr lang="en-US" sz="1600" dirty="0">
                <a:latin typeface="Times New Roman" panose="02020603050405020304" pitchFamily="18" charset="0"/>
                <a:cs typeface="Times New Roman" panose="02020603050405020304" pitchFamily="18" charset="0"/>
              </a:rPr>
              <a:t>create or replace procedure "INSERTUSER"    </a:t>
            </a:r>
          </a:p>
          <a:p>
            <a:pPr algn="just" fontAlgn="base">
              <a:buFont typeface="+mj-lt"/>
              <a:buAutoNum type="arabicPeriod"/>
            </a:pPr>
            <a:r>
              <a:rPr lang="en-US" sz="1600" dirty="0">
                <a:latin typeface="Times New Roman" panose="02020603050405020304" pitchFamily="18" charset="0"/>
                <a:cs typeface="Times New Roman" panose="02020603050405020304" pitchFamily="18" charset="0"/>
              </a:rPr>
              <a:t>(id IN NUMBER,    </a:t>
            </a:r>
          </a:p>
          <a:p>
            <a:pPr algn="just" fontAlgn="base">
              <a:buFont typeface="+mj-lt"/>
              <a:buAutoNum type="arabicPeriod"/>
            </a:pPr>
            <a:r>
              <a:rPr lang="en-US" sz="1600" dirty="0">
                <a:latin typeface="Times New Roman" panose="02020603050405020304" pitchFamily="18" charset="0"/>
                <a:cs typeface="Times New Roman" panose="02020603050405020304" pitchFamily="18" charset="0"/>
              </a:rPr>
              <a:t>name IN VARCHAR2)    </a:t>
            </a:r>
          </a:p>
          <a:p>
            <a:pPr algn="just" fontAlgn="base">
              <a:buFont typeface="+mj-lt"/>
              <a:buAutoNum type="arabicPeriod"/>
            </a:pPr>
            <a:r>
              <a:rPr lang="en-US" sz="1600" dirty="0">
                <a:latin typeface="Times New Roman" panose="02020603050405020304" pitchFamily="18" charset="0"/>
                <a:cs typeface="Times New Roman" panose="02020603050405020304" pitchFamily="18" charset="0"/>
              </a:rPr>
              <a:t>is    </a:t>
            </a:r>
          </a:p>
          <a:p>
            <a:pPr algn="just" fontAlgn="base">
              <a:buFont typeface="+mj-lt"/>
              <a:buAutoNum type="arabicPeriod"/>
            </a:pPr>
            <a:r>
              <a:rPr lang="en-US" sz="1600" dirty="0">
                <a:latin typeface="Times New Roman" panose="02020603050405020304" pitchFamily="18" charset="0"/>
                <a:cs typeface="Times New Roman" panose="02020603050405020304" pitchFamily="18" charset="0"/>
              </a:rPr>
              <a:t>begin    </a:t>
            </a:r>
          </a:p>
          <a:p>
            <a:pPr algn="just" fontAlgn="base">
              <a:buFont typeface="+mj-lt"/>
              <a:buAutoNum type="arabicPeriod"/>
            </a:pPr>
            <a:r>
              <a:rPr lang="en-US" sz="1600" dirty="0">
                <a:latin typeface="Times New Roman" panose="02020603050405020304" pitchFamily="18" charset="0"/>
                <a:cs typeface="Times New Roman" panose="02020603050405020304" pitchFamily="18" charset="0"/>
              </a:rPr>
              <a:t>insert </a:t>
            </a:r>
            <a:r>
              <a:rPr lang="en-US" sz="1600" b="1"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nt</a:t>
            </a:r>
            <a:r>
              <a:rPr lang="en-US" sz="1600" b="1" dirty="0">
                <a:latin typeface="Times New Roman" panose="02020603050405020304" pitchFamily="18" charset="0"/>
                <a:cs typeface="Times New Roman" panose="02020603050405020304" pitchFamily="18" charset="0"/>
              </a:rPr>
              <a:t>o</a:t>
            </a:r>
            <a:r>
              <a:rPr lang="en-US" sz="1600" dirty="0">
                <a:latin typeface="Times New Roman" panose="02020603050405020304" pitchFamily="18" charset="0"/>
                <a:cs typeface="Times New Roman" panose="02020603050405020304" pitchFamily="18" charset="0"/>
              </a:rPr>
              <a:t> user value</a:t>
            </a:r>
            <a:r>
              <a:rPr lang="en-US" sz="1600" b="1" dirty="0">
                <a:latin typeface="Times New Roman" panose="02020603050405020304" pitchFamily="18" charset="0"/>
                <a:cs typeface="Times New Roman" panose="02020603050405020304" pitchFamily="18" charset="0"/>
              </a:rPr>
              <a:t>s</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id,name</a:t>
            </a:r>
            <a:r>
              <a:rPr lang="en-US" sz="1600" dirty="0">
                <a:latin typeface="Times New Roman" panose="02020603050405020304" pitchFamily="18" charset="0"/>
                <a:cs typeface="Times New Roman" panose="02020603050405020304" pitchFamily="18" charset="0"/>
              </a:rPr>
              <a:t>);    </a:t>
            </a:r>
          </a:p>
          <a:p>
            <a:pPr algn="just" fontAlgn="base">
              <a:buFont typeface="+mj-lt"/>
              <a:buAutoNum type="arabicPeriod"/>
            </a:pPr>
            <a:r>
              <a:rPr lang="en-US" sz="1600" dirty="0">
                <a:latin typeface="Times New Roman" panose="02020603050405020304" pitchFamily="18" charset="0"/>
                <a:cs typeface="Times New Roman" panose="02020603050405020304" pitchFamily="18" charset="0"/>
              </a:rPr>
              <a:t>end;    </a:t>
            </a:r>
          </a:p>
          <a:p>
            <a:pPr algn="just" fontAlgn="base">
              <a:spcAft>
                <a:spcPts val="600"/>
              </a:spcAft>
              <a:buFont typeface="+mj-lt"/>
              <a:buAutoNum type="arabicPeriod"/>
            </a:pPr>
            <a:r>
              <a:rPr lang="en-US" sz="1600" dirty="0">
                <a:latin typeface="Times New Roman" panose="02020603050405020304" pitchFamily="18" charset="0"/>
                <a:cs typeface="Times New Roman" panose="02020603050405020304" pitchFamily="18" charset="0"/>
              </a:rPr>
              <a:t>/       </a:t>
            </a:r>
          </a:p>
        </p:txBody>
      </p:sp>
      <p:sp>
        <p:nvSpPr>
          <p:cNvPr id="3" name="Rectangle 2"/>
          <p:cNvSpPr/>
          <p:nvPr/>
        </p:nvSpPr>
        <p:spPr>
          <a:xfrm>
            <a:off x="487680" y="3209499"/>
            <a:ext cx="3369833" cy="338554"/>
          </a:xfrm>
          <a:prstGeom prst="rect">
            <a:avLst/>
          </a:prstGeom>
        </p:spPr>
        <p:txBody>
          <a:bodyPr wrap="none">
            <a:spAutoFit/>
          </a:bodyPr>
          <a:lstStyle/>
          <a:p>
            <a:pPr marL="285750" indent="-285750">
              <a:buFont typeface="Wingdings" panose="05000000000000000000" pitchFamily="2" charset="2"/>
              <a:buChar char="§"/>
            </a:pPr>
            <a:r>
              <a:rPr lang="en-US" sz="1600" dirty="0">
                <a:solidFill>
                  <a:srgbClr val="333333"/>
                </a:solidFill>
                <a:latin typeface="Times New Roman" panose="02020603050405020304" pitchFamily="18" charset="0"/>
                <a:ea typeface="MS UI Gothic" panose="020B0600070205080204" pitchFamily="34" charset="-128"/>
                <a:cs typeface="Times New Roman" panose="02020603050405020304" pitchFamily="18" charset="0"/>
              </a:rPr>
              <a:t>The code to call created procedure:</a:t>
            </a:r>
            <a:endParaRPr lang="en-IN" sz="1600" dirty="0"/>
          </a:p>
        </p:txBody>
      </p:sp>
      <p:sp>
        <p:nvSpPr>
          <p:cNvPr id="4" name="Rectangle 3"/>
          <p:cNvSpPr/>
          <p:nvPr/>
        </p:nvSpPr>
        <p:spPr>
          <a:xfrm>
            <a:off x="653143" y="3653957"/>
            <a:ext cx="6096000" cy="1323439"/>
          </a:xfrm>
          <a:prstGeom prst="rect">
            <a:avLst/>
          </a:prstGeom>
        </p:spPr>
        <p:txBody>
          <a:bodyPr>
            <a:spAutoFit/>
          </a:bodyPr>
          <a:lstStyle/>
          <a:p>
            <a:pPr algn="just" fontAlgn="base">
              <a:buFont typeface="+mj-lt"/>
              <a:buAutoNum type="arabicPeriod"/>
            </a:pPr>
            <a:r>
              <a:rPr lang="en-US" sz="1600" b="1" dirty="0">
                <a:latin typeface="Times New Roman" panose="02020603050405020304" pitchFamily="18" charset="0"/>
                <a:cs typeface="Times New Roman" panose="02020603050405020304" pitchFamily="18" charset="0"/>
              </a:rPr>
              <a:t>BEGIN</a:t>
            </a:r>
            <a:r>
              <a:rPr lang="en-US" sz="1600" dirty="0">
                <a:latin typeface="Times New Roman" panose="02020603050405020304" pitchFamily="18" charset="0"/>
                <a:cs typeface="Times New Roman" panose="02020603050405020304" pitchFamily="18" charset="0"/>
              </a:rPr>
              <a:t>    </a:t>
            </a:r>
          </a:p>
          <a:p>
            <a:pPr algn="just" fontAlgn="base">
              <a:buFont typeface="+mj-lt"/>
              <a:buAutoNum type="arabicPeriod"/>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insertuser</a:t>
            </a:r>
            <a:r>
              <a:rPr lang="en-US" sz="1600" dirty="0">
                <a:latin typeface="Times New Roman" panose="02020603050405020304" pitchFamily="18" charset="0"/>
                <a:cs typeface="Times New Roman" panose="02020603050405020304" pitchFamily="18" charset="0"/>
              </a:rPr>
              <a:t>(101,‘XYZ');  </a:t>
            </a:r>
          </a:p>
          <a:p>
            <a:pPr algn="just" fontAlgn="base">
              <a:buFont typeface="+mj-lt"/>
              <a:buAutoNum type="arabicPeriod"/>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dbms_output.put_line</a:t>
            </a:r>
            <a:r>
              <a:rPr lang="en-US" sz="1600" dirty="0">
                <a:latin typeface="Times New Roman" panose="02020603050405020304" pitchFamily="18" charset="0"/>
                <a:cs typeface="Times New Roman" panose="02020603050405020304" pitchFamily="18" charset="0"/>
              </a:rPr>
              <a:t>('record inserted successfully');    </a:t>
            </a:r>
          </a:p>
          <a:p>
            <a:pPr algn="just" fontAlgn="base">
              <a:buFont typeface="+mj-lt"/>
              <a:buAutoNum type="arabicPeriod"/>
            </a:pPr>
            <a:r>
              <a:rPr lang="en-US" sz="1600" b="1" dirty="0">
                <a:latin typeface="Times New Roman" panose="02020603050405020304" pitchFamily="18" charset="0"/>
                <a:cs typeface="Times New Roman" panose="02020603050405020304" pitchFamily="18" charset="0"/>
              </a:rPr>
              <a:t>END</a:t>
            </a:r>
            <a:r>
              <a:rPr lang="en-US" sz="1600" dirty="0">
                <a:latin typeface="Times New Roman" panose="02020603050405020304" pitchFamily="18" charset="0"/>
                <a:cs typeface="Times New Roman" panose="02020603050405020304" pitchFamily="18" charset="0"/>
              </a:rPr>
              <a:t>;    </a:t>
            </a:r>
          </a:p>
          <a:p>
            <a:pPr algn="just" fontAlgn="base">
              <a:spcAft>
                <a:spcPts val="600"/>
              </a:spcAft>
              <a:buFont typeface="+mj-lt"/>
              <a:buAutoNum type="arabicPeriod"/>
            </a:pPr>
            <a:r>
              <a:rPr lang="en-US" sz="1600" dirty="0">
                <a:latin typeface="Times New Roman" panose="02020603050405020304" pitchFamily="18" charset="0"/>
                <a:cs typeface="Times New Roman" panose="02020603050405020304" pitchFamily="18" charset="0"/>
              </a:rPr>
              <a:t>/    </a:t>
            </a:r>
          </a:p>
        </p:txBody>
      </p:sp>
      <p:sp>
        <p:nvSpPr>
          <p:cNvPr id="5" name="Rectangle 4"/>
          <p:cNvSpPr/>
          <p:nvPr/>
        </p:nvSpPr>
        <p:spPr>
          <a:xfrm>
            <a:off x="427567" y="5005225"/>
            <a:ext cx="1837362" cy="338554"/>
          </a:xfrm>
          <a:prstGeom prst="rect">
            <a:avLst/>
          </a:prstGeom>
        </p:spPr>
        <p:txBody>
          <a:bodyPr wrap="none">
            <a:spAutoFit/>
          </a:bodyPr>
          <a:lstStyle/>
          <a:p>
            <a:pPr marL="285750" indent="-285750" algn="just">
              <a:spcBef>
                <a:spcPts val="1400"/>
              </a:spcBef>
              <a:spcAft>
                <a:spcPts val="1400"/>
              </a:spcAft>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Drop Procedure:</a:t>
            </a:r>
          </a:p>
        </p:txBody>
      </p:sp>
      <p:sp>
        <p:nvSpPr>
          <p:cNvPr id="6" name="Rectangle 5"/>
          <p:cNvSpPr/>
          <p:nvPr/>
        </p:nvSpPr>
        <p:spPr>
          <a:xfrm>
            <a:off x="805094" y="5404647"/>
            <a:ext cx="3517694" cy="338554"/>
          </a:xfrm>
          <a:prstGeom prst="rect">
            <a:avLst/>
          </a:prstGeom>
        </p:spPr>
        <p:txBody>
          <a:bodyPr wrap="none">
            <a:spAutoFit/>
          </a:bodyPr>
          <a:lstStyle/>
          <a:p>
            <a:r>
              <a:rPr lang="en-IN" sz="1600" dirty="0">
                <a:latin typeface="Times New Roman" panose="02020603050405020304" pitchFamily="18" charset="0"/>
                <a:cs typeface="Times New Roman" panose="02020603050405020304" pitchFamily="18" charset="0"/>
              </a:rPr>
              <a:t>DROP PROCEDURE </a:t>
            </a:r>
            <a:r>
              <a:rPr lang="en-IN" sz="1600" dirty="0" err="1">
                <a:latin typeface="Times New Roman" panose="02020603050405020304" pitchFamily="18" charset="0"/>
                <a:cs typeface="Times New Roman" panose="02020603050405020304" pitchFamily="18" charset="0"/>
              </a:rPr>
              <a:t>procedure_name</a:t>
            </a:r>
            <a:r>
              <a:rPr lang="en-IN" sz="1600" dirty="0">
                <a:latin typeface="Times New Roman" panose="02020603050405020304" pitchFamily="18" charset="0"/>
                <a:cs typeface="Times New Roman" panose="02020603050405020304" pitchFamily="18" charset="0"/>
              </a:rPr>
              <a:t>;</a:t>
            </a:r>
            <a:r>
              <a:rPr lang="en-IN" sz="1600" dirty="0">
                <a:solidFill>
                  <a:srgbClr val="000000"/>
                </a:solidFill>
                <a:latin typeface="Quattrocento Sans"/>
              </a:rPr>
              <a:t> </a:t>
            </a:r>
            <a:endParaRPr lang="en-IN" sz="1600" dirty="0"/>
          </a:p>
        </p:txBody>
      </p:sp>
    </p:spTree>
    <p:extLst>
      <p:ext uri="{BB962C8B-B14F-4D97-AF65-F5344CB8AC3E}">
        <p14:creationId xmlns:p14="http://schemas.microsoft.com/office/powerpoint/2010/main" val="1825620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2780" y="63650"/>
            <a:ext cx="1849826" cy="1559401"/>
          </a:xfrm>
          <a:prstGeom prst="rect">
            <a:avLst/>
          </a:prstGeom>
        </p:spPr>
        <p:txBody>
          <a:bodyPr wrap="square">
            <a:spAutoFit/>
          </a:bodyPr>
          <a:lstStyle/>
          <a:p>
            <a:pPr algn="just">
              <a:spcBef>
                <a:spcPts val="1400"/>
              </a:spcBef>
              <a:spcAft>
                <a:spcPts val="1400"/>
              </a:spcAft>
            </a:pPr>
            <a:r>
              <a:rPr lang="en-IN" sz="3600" b="1" u="sng" dirty="0">
                <a:latin typeface="Times New Roman" panose="02020603050405020304" pitchFamily="18" charset="0"/>
                <a:cs typeface="Times New Roman" panose="02020603050405020304" pitchFamily="18" charset="0"/>
              </a:rPr>
              <a:t>Trigger:</a:t>
            </a:r>
            <a:endParaRPr lang="en-IN" sz="3600" b="1" dirty="0">
              <a:latin typeface="Times New Roman" panose="02020603050405020304" pitchFamily="18" charset="0"/>
              <a:cs typeface="Times New Roman" panose="02020603050405020304" pitchFamily="18" charset="0"/>
            </a:endParaRPr>
          </a:p>
          <a:p>
            <a:pPr algn="just">
              <a:spcBef>
                <a:spcPts val="1400"/>
              </a:spcBef>
              <a:spcAft>
                <a:spcPts val="1400"/>
              </a:spcAft>
            </a:pPr>
            <a:endParaRPr lang="en-IN" sz="3600" b="1" dirty="0">
              <a:effectLst/>
              <a:latin typeface="Times New Roman" panose="02020603050405020304" pitchFamily="18" charset="0"/>
              <a:cs typeface="Times New Roman" panose="02020603050405020304" pitchFamily="18" charset="0"/>
            </a:endParaRPr>
          </a:p>
        </p:txBody>
      </p:sp>
      <p:sp>
        <p:nvSpPr>
          <p:cNvPr id="4" name="Rectangle 3"/>
          <p:cNvSpPr/>
          <p:nvPr/>
        </p:nvSpPr>
        <p:spPr>
          <a:xfrm>
            <a:off x="867954" y="664467"/>
            <a:ext cx="11842206" cy="1077218"/>
          </a:xfrm>
          <a:prstGeom prst="rect">
            <a:avLst/>
          </a:prstGeom>
        </p:spPr>
        <p:txBody>
          <a:bodyPr wrap="square">
            <a:spAutoFit/>
          </a:bodyPr>
          <a:lstStyle/>
          <a:p>
            <a:r>
              <a:rPr lang="en-US" sz="3200" dirty="0">
                <a:solidFill>
                  <a:srgbClr val="273239"/>
                </a:solidFill>
                <a:latin typeface="Times New Roman" panose="02020603050405020304" pitchFamily="18" charset="0"/>
                <a:cs typeface="Times New Roman" panose="02020603050405020304" pitchFamily="18" charset="0"/>
              </a:rPr>
              <a:t>A trigger is a stored procedure in database which automatically invokes whenever a special event in the database occurs</a:t>
            </a:r>
            <a:r>
              <a:rPr lang="en-US" sz="1400" dirty="0">
                <a:solidFill>
                  <a:srgbClr val="273239"/>
                </a:solidFill>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p:txBody>
      </p:sp>
      <p:sp>
        <p:nvSpPr>
          <p:cNvPr id="5" name="Rectangle 4"/>
          <p:cNvSpPr/>
          <p:nvPr/>
        </p:nvSpPr>
        <p:spPr>
          <a:xfrm>
            <a:off x="492780" y="1623051"/>
            <a:ext cx="9951700" cy="4914166"/>
          </a:xfrm>
          <a:prstGeom prst="rect">
            <a:avLst/>
          </a:prstGeom>
        </p:spPr>
        <p:txBody>
          <a:bodyPr wrap="square">
            <a:spAutoFit/>
          </a:bodyPr>
          <a:lstStyle/>
          <a:p>
            <a:pPr>
              <a:spcAft>
                <a:spcPts val="1000"/>
              </a:spcAft>
            </a:pPr>
            <a:endParaRPr lang="en-US" sz="1400" b="1" u="sng" dirty="0">
              <a:solidFill>
                <a:srgbClr val="00B0F0"/>
              </a:solidFill>
              <a:latin typeface="Times New Roman" panose="02020603050405020304" pitchFamily="18" charset="0"/>
              <a:cs typeface="Times New Roman" panose="02020603050405020304" pitchFamily="18" charset="0"/>
            </a:endParaRPr>
          </a:p>
          <a:p>
            <a:pPr>
              <a:spcAft>
                <a:spcPts val="1000"/>
              </a:spcAft>
            </a:pPr>
            <a:r>
              <a:rPr lang="en-US" sz="1400" b="1" u="sng" dirty="0">
                <a:solidFill>
                  <a:srgbClr val="00B0F0"/>
                </a:solidFill>
                <a:latin typeface="Times New Roman" panose="02020603050405020304" pitchFamily="18" charset="0"/>
                <a:cs typeface="Times New Roman" panose="02020603050405020304" pitchFamily="18" charset="0"/>
              </a:rPr>
              <a:t>Syntax:</a:t>
            </a:r>
            <a:endParaRPr lang="en-US" sz="1400" u="sng" dirty="0">
              <a:solidFill>
                <a:srgbClr val="00B0F0"/>
              </a:solidFill>
              <a:latin typeface="Times New Roman" panose="02020603050405020304" pitchFamily="18" charset="0"/>
              <a:cs typeface="Times New Roman" panose="02020603050405020304" pitchFamily="18" charset="0"/>
            </a:endParaRPr>
          </a:p>
          <a:p>
            <a:pPr>
              <a:spcAft>
                <a:spcPts val="750"/>
              </a:spcAft>
            </a:pPr>
            <a:r>
              <a:rPr lang="en-US" sz="1400" dirty="0">
                <a:solidFill>
                  <a:srgbClr val="00B0F0"/>
                </a:solidFill>
                <a:latin typeface="Times New Roman" panose="02020603050405020304" pitchFamily="18" charset="0"/>
                <a:cs typeface="Times New Roman" panose="02020603050405020304" pitchFamily="18" charset="0"/>
              </a:rPr>
              <a:t>create trigger [</a:t>
            </a:r>
            <a:r>
              <a:rPr lang="en-US" sz="1400" dirty="0" err="1">
                <a:solidFill>
                  <a:srgbClr val="00B0F0"/>
                </a:solidFill>
                <a:latin typeface="Times New Roman" panose="02020603050405020304" pitchFamily="18" charset="0"/>
                <a:cs typeface="Times New Roman" panose="02020603050405020304" pitchFamily="18" charset="0"/>
              </a:rPr>
              <a:t>trigger_name</a:t>
            </a:r>
            <a:r>
              <a:rPr lang="en-US" sz="1400" dirty="0">
                <a:solidFill>
                  <a:srgbClr val="00B0F0"/>
                </a:solidFill>
                <a:latin typeface="Times New Roman" panose="02020603050405020304" pitchFamily="18" charset="0"/>
                <a:cs typeface="Times New Roman" panose="02020603050405020304" pitchFamily="18" charset="0"/>
              </a:rPr>
              <a:t>] </a:t>
            </a:r>
          </a:p>
          <a:p>
            <a:pPr>
              <a:spcAft>
                <a:spcPts val="750"/>
              </a:spcAft>
            </a:pPr>
            <a:r>
              <a:rPr lang="en-US" sz="1400" dirty="0">
                <a:solidFill>
                  <a:srgbClr val="00B0F0"/>
                </a:solidFill>
                <a:latin typeface="Times New Roman" panose="02020603050405020304" pitchFamily="18" charset="0"/>
                <a:cs typeface="Times New Roman" panose="02020603050405020304" pitchFamily="18" charset="0"/>
              </a:rPr>
              <a:t>[before | after]  </a:t>
            </a:r>
          </a:p>
          <a:p>
            <a:pPr>
              <a:spcAft>
                <a:spcPts val="750"/>
              </a:spcAft>
            </a:pPr>
            <a:r>
              <a:rPr lang="en-US" sz="1400" dirty="0">
                <a:solidFill>
                  <a:srgbClr val="00B0F0"/>
                </a:solidFill>
                <a:latin typeface="Times New Roman" panose="02020603050405020304" pitchFamily="18" charset="0"/>
                <a:cs typeface="Times New Roman" panose="02020603050405020304" pitchFamily="18" charset="0"/>
              </a:rPr>
              <a:t>{insert | update | delete}  </a:t>
            </a:r>
          </a:p>
          <a:p>
            <a:pPr>
              <a:spcAft>
                <a:spcPts val="750"/>
              </a:spcAft>
            </a:pPr>
            <a:r>
              <a:rPr lang="en-US" sz="1400" dirty="0">
                <a:solidFill>
                  <a:srgbClr val="00B0F0"/>
                </a:solidFill>
                <a:latin typeface="Times New Roman" panose="02020603050405020304" pitchFamily="18" charset="0"/>
                <a:cs typeface="Times New Roman" panose="02020603050405020304" pitchFamily="18" charset="0"/>
              </a:rPr>
              <a:t>on [</a:t>
            </a:r>
            <a:r>
              <a:rPr lang="en-US" sz="1400" dirty="0" err="1">
                <a:solidFill>
                  <a:srgbClr val="00B0F0"/>
                </a:solidFill>
                <a:latin typeface="Times New Roman" panose="02020603050405020304" pitchFamily="18" charset="0"/>
                <a:cs typeface="Times New Roman" panose="02020603050405020304" pitchFamily="18" charset="0"/>
              </a:rPr>
              <a:t>table_name</a:t>
            </a:r>
            <a:r>
              <a:rPr lang="en-US" sz="1400" dirty="0">
                <a:solidFill>
                  <a:srgbClr val="00B0F0"/>
                </a:solidFill>
                <a:latin typeface="Times New Roman" panose="02020603050405020304" pitchFamily="18" charset="0"/>
                <a:cs typeface="Times New Roman" panose="02020603050405020304" pitchFamily="18" charset="0"/>
              </a:rPr>
              <a:t>]  </a:t>
            </a:r>
          </a:p>
          <a:p>
            <a:pPr>
              <a:spcAft>
                <a:spcPts val="750"/>
              </a:spcAft>
            </a:pPr>
            <a:r>
              <a:rPr lang="en-US" sz="1400" dirty="0">
                <a:solidFill>
                  <a:srgbClr val="00B0F0"/>
                </a:solidFill>
                <a:latin typeface="Times New Roman" panose="02020603050405020304" pitchFamily="18" charset="0"/>
                <a:cs typeface="Times New Roman" panose="02020603050405020304" pitchFamily="18" charset="0"/>
              </a:rPr>
              <a:t>[for each row]  </a:t>
            </a:r>
          </a:p>
          <a:p>
            <a:pPr>
              <a:spcAft>
                <a:spcPts val="750"/>
              </a:spcAft>
            </a:pPr>
            <a:r>
              <a:rPr lang="en-US" sz="1400" dirty="0">
                <a:solidFill>
                  <a:srgbClr val="00B0F0"/>
                </a:solidFill>
                <a:latin typeface="Times New Roman" panose="02020603050405020304" pitchFamily="18" charset="0"/>
                <a:cs typeface="Times New Roman" panose="02020603050405020304" pitchFamily="18" charset="0"/>
              </a:rPr>
              <a:t>[</a:t>
            </a:r>
            <a:r>
              <a:rPr lang="en-US" sz="1400" dirty="0" err="1">
                <a:solidFill>
                  <a:srgbClr val="00B0F0"/>
                </a:solidFill>
                <a:latin typeface="Times New Roman" panose="02020603050405020304" pitchFamily="18" charset="0"/>
                <a:cs typeface="Times New Roman" panose="02020603050405020304" pitchFamily="18" charset="0"/>
              </a:rPr>
              <a:t>trigger_body</a:t>
            </a:r>
            <a:r>
              <a:rPr lang="en-US" sz="1400" dirty="0">
                <a:solidFill>
                  <a:srgbClr val="00B0F0"/>
                </a:solidFill>
                <a:latin typeface="Times New Roman" panose="02020603050405020304" pitchFamily="18" charset="0"/>
                <a:cs typeface="Times New Roman" panose="02020603050405020304" pitchFamily="18" charset="0"/>
              </a:rPr>
              <a:t>]</a:t>
            </a:r>
          </a:p>
          <a:p>
            <a:pPr>
              <a:spcAft>
                <a:spcPts val="750"/>
              </a:spcAft>
            </a:pPr>
            <a:endParaRPr lang="en-US" sz="1400" dirty="0">
              <a:effectLst/>
              <a:latin typeface="Times New Roman" panose="02020603050405020304" pitchFamily="18" charset="0"/>
              <a:cs typeface="Times New Roman" panose="02020603050405020304" pitchFamily="18" charset="0"/>
            </a:endParaRPr>
          </a:p>
          <a:p>
            <a:r>
              <a:rPr lang="en-US" sz="2400" b="1" u="sng" dirty="0">
                <a:latin typeface="Times New Roman" panose="02020603050405020304" pitchFamily="18" charset="0"/>
                <a:cs typeface="Times New Roman" panose="02020603050405020304" pitchFamily="18" charset="0"/>
              </a:rPr>
              <a:t>BEFORE and AFTER of Trigger:</a:t>
            </a:r>
          </a:p>
          <a:p>
            <a:br>
              <a:rPr lang="en-US" sz="2400" u="sng"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BEFORE triggers run the trigger action before the triggering statement is run.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AFTER triggers run the trigger action after the triggering statement is run.</a:t>
            </a:r>
          </a:p>
          <a:p>
            <a:br>
              <a:rPr lang="en-US" sz="1400" dirty="0"/>
            </a:br>
            <a:endParaRPr lang="en-US" sz="1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202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1286" y="544749"/>
            <a:ext cx="7947497" cy="7848302"/>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4. Transaction property</a:t>
            </a:r>
          </a:p>
          <a:p>
            <a:endParaRPr lang="en-US" sz="2800" b="1"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The transaction has the four properties. These are used to maintain consistency in a database, before and after the transaction.</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Property of Transaction:</a:t>
            </a:r>
          </a:p>
          <a:p>
            <a:r>
              <a:rPr lang="en-US" sz="2800" dirty="0">
                <a:latin typeface="Times New Roman" panose="02020603050405020304" pitchFamily="18" charset="0"/>
                <a:cs typeface="Times New Roman" panose="02020603050405020304" pitchFamily="18" charset="0"/>
              </a:rPr>
              <a:t>Atomicity</a:t>
            </a:r>
          </a:p>
          <a:p>
            <a:r>
              <a:rPr lang="en-US" sz="2800" dirty="0">
                <a:latin typeface="Times New Roman" panose="02020603050405020304" pitchFamily="18" charset="0"/>
                <a:cs typeface="Times New Roman" panose="02020603050405020304" pitchFamily="18" charset="0"/>
              </a:rPr>
              <a:t>Consistency</a:t>
            </a:r>
          </a:p>
          <a:p>
            <a:r>
              <a:rPr lang="en-US" sz="2800" dirty="0">
                <a:latin typeface="Times New Roman" panose="02020603050405020304" pitchFamily="18" charset="0"/>
                <a:cs typeface="Times New Roman" panose="02020603050405020304" pitchFamily="18" charset="0"/>
              </a:rPr>
              <a:t>Isolation</a:t>
            </a:r>
          </a:p>
          <a:p>
            <a:r>
              <a:rPr lang="en-US" sz="2800" dirty="0">
                <a:latin typeface="Times New Roman" panose="02020603050405020304" pitchFamily="18" charset="0"/>
                <a:cs typeface="Times New Roman" panose="02020603050405020304" pitchFamily="18" charset="0"/>
              </a:rPr>
              <a:t>Durability</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891" y="2569338"/>
            <a:ext cx="6456430" cy="346570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31530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2919" y="486383"/>
            <a:ext cx="10145949" cy="240065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 Atomicity</a:t>
            </a:r>
          </a:p>
          <a:p>
            <a:r>
              <a:rPr lang="en-US" sz="1400" dirty="0">
                <a:latin typeface="Times New Roman" panose="02020603050405020304" pitchFamily="18" charset="0"/>
                <a:cs typeface="Times New Roman" panose="02020603050405020304" pitchFamily="18" charset="0"/>
              </a:rPr>
              <a:t>It states that all operations of the transaction take place at once if not, the transaction is aborted.</a:t>
            </a:r>
          </a:p>
          <a:p>
            <a:r>
              <a:rPr lang="en-US" sz="1400" dirty="0">
                <a:latin typeface="Times New Roman" panose="02020603050405020304" pitchFamily="18" charset="0"/>
                <a:cs typeface="Times New Roman" panose="02020603050405020304" pitchFamily="18" charset="0"/>
              </a:rPr>
              <a:t>There is no midway, i.e., the transaction cannot occur partially. Each transaction is treated as one unit and either run to completion or is not executed at all.</a:t>
            </a:r>
          </a:p>
          <a:p>
            <a:r>
              <a:rPr lang="en-US" sz="1400" dirty="0">
                <a:latin typeface="Times New Roman" panose="02020603050405020304" pitchFamily="18" charset="0"/>
                <a:cs typeface="Times New Roman" panose="02020603050405020304" pitchFamily="18" charset="0"/>
              </a:rPr>
              <a:t>Atomicity involves the following two operations:</a:t>
            </a:r>
          </a:p>
          <a:p>
            <a:r>
              <a:rPr lang="en-US" sz="1400" b="1" dirty="0">
                <a:latin typeface="Times New Roman" panose="02020603050405020304" pitchFamily="18" charset="0"/>
                <a:cs typeface="Times New Roman" panose="02020603050405020304" pitchFamily="18" charset="0"/>
              </a:rPr>
              <a:t>Abort:</a:t>
            </a:r>
            <a:r>
              <a:rPr lang="en-US" sz="1400" dirty="0">
                <a:latin typeface="Times New Roman" panose="02020603050405020304" pitchFamily="18" charset="0"/>
                <a:cs typeface="Times New Roman" panose="02020603050405020304" pitchFamily="18" charset="0"/>
              </a:rPr>
              <a:t> If a transaction aborts then all the changes made are not visible.</a:t>
            </a:r>
          </a:p>
          <a:p>
            <a:r>
              <a:rPr lang="en-US" sz="1400" b="1" dirty="0">
                <a:latin typeface="Times New Roman" panose="02020603050405020304" pitchFamily="18" charset="0"/>
                <a:cs typeface="Times New Roman" panose="02020603050405020304" pitchFamily="18" charset="0"/>
              </a:rPr>
              <a:t>Commit:</a:t>
            </a:r>
            <a:r>
              <a:rPr lang="en-US" sz="1400" dirty="0">
                <a:latin typeface="Times New Roman" panose="02020603050405020304" pitchFamily="18" charset="0"/>
                <a:cs typeface="Times New Roman" panose="02020603050405020304" pitchFamily="18" charset="0"/>
              </a:rPr>
              <a:t> If a transaction commits then all the changes made are visible</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5" name="Rectangle 1"/>
          <p:cNvSpPr>
            <a:spLocks noChangeArrowheads="1"/>
          </p:cNvSpPr>
          <p:nvPr/>
        </p:nvSpPr>
        <p:spPr bwMode="auto">
          <a:xfrm>
            <a:off x="252919" y="2537875"/>
            <a:ext cx="115361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Let's assume that following transaction T consisting of T1 and T2. A consists of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600 and B consists of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300. Transfer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 from account A to account B.</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After completion of the transaction, A consists of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500 and B consists of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400.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the transaction T fails after the completion of transaction T1 but before completion of transaction T2, then the amount will be deducted from A but not added to B. This shows the inconsistent database state. In order to ensure correctness of database state, the transaction must be executed in entirety.</a:t>
            </a: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nvGraphicFramePr>
        <p:xfrm>
          <a:off x="594941" y="3139775"/>
          <a:ext cx="4813638" cy="1280160"/>
        </p:xfrm>
        <a:graphic>
          <a:graphicData uri="http://schemas.openxmlformats.org/drawingml/2006/table">
            <a:tbl>
              <a:tblPr/>
              <a:tblGrid>
                <a:gridCol w="2406819">
                  <a:extLst>
                    <a:ext uri="{9D8B030D-6E8A-4147-A177-3AD203B41FA5}">
                      <a16:colId xmlns:a16="http://schemas.microsoft.com/office/drawing/2014/main" val="3367240628"/>
                    </a:ext>
                  </a:extLst>
                </a:gridCol>
                <a:gridCol w="2406819">
                  <a:extLst>
                    <a:ext uri="{9D8B030D-6E8A-4147-A177-3AD203B41FA5}">
                      <a16:colId xmlns:a16="http://schemas.microsoft.com/office/drawing/2014/main" val="2853953243"/>
                    </a:ext>
                  </a:extLst>
                </a:gridCol>
              </a:tblGrid>
              <a:tr h="365760">
                <a:tc>
                  <a:txBody>
                    <a:bodyPr/>
                    <a:lstStyle/>
                    <a:p>
                      <a:r>
                        <a:rPr lang="en-IN" sz="1800" dirty="0"/>
                        <a:t>T1</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IN" sz="1800" dirty="0"/>
                        <a:t>T2</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348756918"/>
                  </a:ext>
                </a:extLst>
              </a:tr>
              <a:tr h="914400">
                <a:tc>
                  <a:txBody>
                    <a:bodyPr/>
                    <a:lstStyle/>
                    <a:p>
                      <a:r>
                        <a:rPr lang="en-IN" sz="1800" dirty="0"/>
                        <a:t>Read(A)</a:t>
                      </a:r>
                      <a:br>
                        <a:rPr lang="en-IN" sz="1800" dirty="0"/>
                      </a:br>
                      <a:r>
                        <a:rPr lang="en-IN" sz="1800" dirty="0"/>
                        <a:t>A:= A-100</a:t>
                      </a:r>
                      <a:br>
                        <a:rPr lang="en-IN" sz="1800" dirty="0"/>
                      </a:br>
                      <a:r>
                        <a:rPr lang="en-IN" sz="1800" dirty="0"/>
                        <a:t>Write(A)</a:t>
                      </a:r>
                    </a:p>
                  </a:txBody>
                  <a:tcPr anchor="ctr">
                    <a:lnL>
                      <a:noFill/>
                    </a:lnL>
                    <a:lnR>
                      <a:noFill/>
                    </a:lnR>
                    <a:lnT>
                      <a:noFill/>
                    </a:lnT>
                    <a:lnB>
                      <a:noFill/>
                    </a:lnB>
                    <a:solidFill>
                      <a:schemeClr val="accent4">
                        <a:lumMod val="20000"/>
                        <a:lumOff val="80000"/>
                      </a:schemeClr>
                    </a:solidFill>
                  </a:tcPr>
                </a:tc>
                <a:tc>
                  <a:txBody>
                    <a:bodyPr/>
                    <a:lstStyle/>
                    <a:p>
                      <a:r>
                        <a:rPr lang="en-IN" sz="1800" dirty="0"/>
                        <a:t>Read(B)</a:t>
                      </a:r>
                      <a:br>
                        <a:rPr lang="en-IN" sz="1800" dirty="0"/>
                      </a:br>
                      <a:r>
                        <a:rPr lang="en-IN" sz="1800" dirty="0"/>
                        <a:t>Y:= Y+100</a:t>
                      </a:r>
                      <a:br>
                        <a:rPr lang="en-IN" sz="1800" dirty="0"/>
                      </a:br>
                      <a:r>
                        <a:rPr lang="en-IN" sz="1800" dirty="0"/>
                        <a:t>Write(B)</a:t>
                      </a:r>
                    </a:p>
                  </a:txBody>
                  <a:tcPr anchor="ctr">
                    <a:lnL>
                      <a:noFill/>
                    </a:lnL>
                    <a:lnR>
                      <a:noFill/>
                    </a:lnR>
                    <a:lnT>
                      <a:noFill/>
                    </a:lnT>
                    <a:lnB>
                      <a:noFill/>
                    </a:lnB>
                  </a:tcPr>
                </a:tc>
                <a:extLst>
                  <a:ext uri="{0D108BD9-81ED-4DB2-BD59-A6C34878D82A}">
                    <a16:rowId xmlns:a16="http://schemas.microsoft.com/office/drawing/2014/main" val="1330186848"/>
                  </a:ext>
                </a:extLst>
              </a:tr>
            </a:tbl>
          </a:graphicData>
        </a:graphic>
      </p:graphicFrame>
      <p:cxnSp>
        <p:nvCxnSpPr>
          <p:cNvPr id="10" name="Straight Connector 9"/>
          <p:cNvCxnSpPr/>
          <p:nvPr/>
        </p:nvCxnSpPr>
        <p:spPr>
          <a:xfrm>
            <a:off x="2801566" y="3139775"/>
            <a:ext cx="0" cy="128016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4393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6174383"/>
          </a:xfrm>
          <a:prstGeom prst="rect">
            <a:avLst/>
          </a:prstGeom>
          <a:noFill/>
        </p:spPr>
        <p:txBody>
          <a:bodyPr wrap="square" rtlCol="0">
            <a:spAutoFit/>
          </a:bodyPr>
          <a:lstStyle/>
          <a:p>
            <a:r>
              <a:rPr lang="en-US" sz="2100" b="1" dirty="0">
                <a:latin typeface="Times New Roman" panose="02020603050405020304" pitchFamily="18" charset="0"/>
                <a:cs typeface="Times New Roman" panose="02020603050405020304" pitchFamily="18" charset="0"/>
              </a:rPr>
              <a:t>B)  Consistency:</a:t>
            </a:r>
          </a:p>
          <a:p>
            <a:endParaRPr lang="en-US" sz="2100" b="1" dirty="0">
              <a:latin typeface="Times New Roman" panose="02020603050405020304" pitchFamily="18" charset="0"/>
              <a:cs typeface="Times New Roman" panose="02020603050405020304" pitchFamily="18" charset="0"/>
            </a:endParaRPr>
          </a:p>
          <a:p>
            <a:pPr algn="just"/>
            <a:r>
              <a:rPr lang="en-US" sz="2100" dirty="0">
                <a:latin typeface="Times New Roman" panose="02020603050405020304" pitchFamily="18" charset="0"/>
                <a:cs typeface="Times New Roman" panose="02020603050405020304" pitchFamily="18" charset="0"/>
              </a:rPr>
              <a:t>The integrity constraints are maintained so that the database is consistent before and after the transaction.</a:t>
            </a:r>
          </a:p>
          <a:p>
            <a:pPr algn="just"/>
            <a:r>
              <a:rPr lang="en-US" sz="2100" dirty="0">
                <a:latin typeface="Times New Roman" panose="02020603050405020304" pitchFamily="18" charset="0"/>
                <a:cs typeface="Times New Roman" panose="02020603050405020304" pitchFamily="18" charset="0"/>
              </a:rPr>
              <a:t>The execution of a transaction will leave a database in either its prior stable state or a new stable state.</a:t>
            </a:r>
          </a:p>
          <a:p>
            <a:pPr algn="just"/>
            <a:r>
              <a:rPr lang="en-US" sz="2100" dirty="0">
                <a:latin typeface="Times New Roman" panose="02020603050405020304" pitchFamily="18" charset="0"/>
                <a:cs typeface="Times New Roman" panose="02020603050405020304" pitchFamily="18" charset="0"/>
              </a:rPr>
              <a:t>The consistent property of database states that every transaction sees a consistent database instance.</a:t>
            </a:r>
          </a:p>
          <a:p>
            <a:pPr algn="just"/>
            <a:r>
              <a:rPr lang="en-US" sz="2100" dirty="0">
                <a:latin typeface="Times New Roman" panose="02020603050405020304" pitchFamily="18" charset="0"/>
                <a:cs typeface="Times New Roman" panose="02020603050405020304" pitchFamily="18" charset="0"/>
              </a:rPr>
              <a:t>The transaction is used to transform the database from one consistent state to another consistent state.</a:t>
            </a:r>
          </a:p>
          <a:p>
            <a:pPr algn="just"/>
            <a:endParaRPr lang="en-US" sz="2100" dirty="0">
              <a:latin typeface="Times New Roman" panose="02020603050405020304" pitchFamily="18" charset="0"/>
              <a:cs typeface="Times New Roman" panose="02020603050405020304" pitchFamily="18" charset="0"/>
            </a:endParaRPr>
          </a:p>
          <a:p>
            <a:pPr algn="just"/>
            <a:r>
              <a:rPr lang="en-US" sz="2100" b="1" dirty="0">
                <a:latin typeface="Times New Roman" panose="02020603050405020304" pitchFamily="18" charset="0"/>
                <a:cs typeface="Times New Roman" panose="02020603050405020304" pitchFamily="18" charset="0"/>
              </a:rPr>
              <a:t>For example:</a:t>
            </a:r>
            <a:r>
              <a:rPr lang="en-US" sz="2100" dirty="0">
                <a:latin typeface="Times New Roman" panose="02020603050405020304" pitchFamily="18" charset="0"/>
                <a:cs typeface="Times New Roman" panose="02020603050405020304" pitchFamily="18" charset="0"/>
              </a:rPr>
              <a:t> The total amount must be maintained before or after the transaction.</a:t>
            </a:r>
          </a:p>
          <a:p>
            <a:pPr algn="just">
              <a:lnSpc>
                <a:spcPct val="150000"/>
              </a:lnSpc>
            </a:pPr>
            <a:r>
              <a:rPr lang="en-US" sz="2100" dirty="0">
                <a:latin typeface="Times New Roman" panose="02020603050405020304" pitchFamily="18" charset="0"/>
                <a:cs typeface="Times New Roman" panose="02020603050405020304" pitchFamily="18" charset="0"/>
              </a:rPr>
              <a:t>Total before T occurs = 600+300=900  </a:t>
            </a:r>
          </a:p>
          <a:p>
            <a:r>
              <a:rPr lang="en-US" sz="2100" dirty="0">
                <a:latin typeface="Times New Roman" panose="02020603050405020304" pitchFamily="18" charset="0"/>
                <a:cs typeface="Times New Roman" panose="02020603050405020304" pitchFamily="18" charset="0"/>
              </a:rPr>
              <a:t>Total after T occurs= 500+400=900  </a:t>
            </a:r>
          </a:p>
          <a:p>
            <a:r>
              <a:rPr lang="en-US" sz="2100" dirty="0">
                <a:latin typeface="Times New Roman" panose="02020603050405020304" pitchFamily="18" charset="0"/>
                <a:cs typeface="Times New Roman" panose="02020603050405020304" pitchFamily="18" charset="0"/>
              </a:rPr>
              <a:t>Therefore, the database is consistent. In the case when T1 is completed but T2 fails, then inconsistency will occur. </a:t>
            </a:r>
          </a:p>
          <a:p>
            <a:r>
              <a:rPr lang="en-US" sz="2100" b="1" dirty="0">
                <a:latin typeface="Times New Roman" panose="02020603050405020304" pitchFamily="18" charset="0"/>
                <a:cs typeface="Times New Roman" panose="02020603050405020304" pitchFamily="18" charset="0"/>
              </a:rPr>
              <a:t>C)  Isolation:</a:t>
            </a:r>
          </a:p>
          <a:p>
            <a:r>
              <a:rPr lang="en-US" sz="2100" dirty="0">
                <a:latin typeface="Times New Roman" panose="02020603050405020304" pitchFamily="18" charset="0"/>
                <a:cs typeface="Times New Roman" panose="02020603050405020304" pitchFamily="18" charset="0"/>
              </a:rPr>
              <a:t>It shows that the data which is used at the time of execution of a transaction cannot be used by the second transaction until the first one is completed.</a:t>
            </a:r>
          </a:p>
          <a:p>
            <a:r>
              <a:rPr lang="en-US" sz="2100" dirty="0">
                <a:latin typeface="Times New Roman" panose="02020603050405020304" pitchFamily="18" charset="0"/>
                <a:cs typeface="Times New Roman" panose="02020603050405020304" pitchFamily="18" charset="0"/>
              </a:rPr>
              <a:t>In isolation, if the transaction T1 is being executed and using the data item X, then that data item can't be accessed by any other transaction T2 until the transaction T1 ends.</a:t>
            </a:r>
          </a:p>
          <a:p>
            <a:pPr>
              <a:lnSpc>
                <a:spcPct val="150000"/>
              </a:lnSpc>
            </a:pPr>
            <a:r>
              <a:rPr lang="en-US" sz="2100" dirty="0">
                <a:latin typeface="Times New Roman" panose="02020603050405020304" pitchFamily="18" charset="0"/>
                <a:cs typeface="Times New Roman" panose="02020603050405020304" pitchFamily="18" charset="0"/>
              </a:rPr>
              <a:t>The concurrency control subsystem of the DBMS enforced the isolation property.</a:t>
            </a:r>
          </a:p>
        </p:txBody>
      </p:sp>
    </p:spTree>
    <p:extLst>
      <p:ext uri="{BB962C8B-B14F-4D97-AF65-F5344CB8AC3E}">
        <p14:creationId xmlns:p14="http://schemas.microsoft.com/office/powerpoint/2010/main" val="2151761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671" y="439750"/>
            <a:ext cx="11577769" cy="540096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 Durability</a:t>
            </a:r>
          </a:p>
          <a:p>
            <a:pPr>
              <a:lnSpc>
                <a:spcPct val="150000"/>
              </a:lnSpc>
            </a:pPr>
            <a:endParaRPr lang="en-US" sz="2800" b="1" dirty="0">
              <a:latin typeface="Times New Roman" panose="02020603050405020304" pitchFamily="18" charset="0"/>
              <a:cs typeface="Times New Roman" panose="02020603050405020304" pitchFamily="18" charset="0"/>
            </a:endParaRPr>
          </a:p>
          <a:p>
            <a:pPr>
              <a:lnSpc>
                <a:spcPct val="150000"/>
              </a:lnSpc>
            </a:pPr>
            <a:r>
              <a:rPr lang="en-US" sz="2800" dirty="0">
                <a:latin typeface="Times New Roman" panose="02020603050405020304" pitchFamily="18" charset="0"/>
                <a:cs typeface="Times New Roman" panose="02020603050405020304" pitchFamily="18" charset="0"/>
              </a:rPr>
              <a:t>The durability property is used to indicate the performance of the database's consistent state. It states that the transaction made the permanent changes.</a:t>
            </a:r>
          </a:p>
          <a:p>
            <a:r>
              <a:rPr lang="en-US" sz="2800" dirty="0">
                <a:latin typeface="Times New Roman" panose="02020603050405020304" pitchFamily="18" charset="0"/>
                <a:cs typeface="Times New Roman" panose="02020603050405020304" pitchFamily="18" charset="0"/>
              </a:rPr>
              <a:t>They cannot be lost by the erroneous operation of a faulty transaction or by the system failure. When a transaction is completed, then the database reaches a state known as the consistent state. That consistent state cannot be lost, even in the event of a system's failure.</a:t>
            </a:r>
          </a:p>
          <a:p>
            <a:pPr>
              <a:lnSpc>
                <a:spcPct val="150000"/>
              </a:lnSpc>
            </a:pPr>
            <a:r>
              <a:rPr lang="en-US" sz="2800" dirty="0">
                <a:latin typeface="Times New Roman" panose="02020603050405020304" pitchFamily="18" charset="0"/>
                <a:cs typeface="Times New Roman" panose="02020603050405020304" pitchFamily="18" charset="0"/>
              </a:rPr>
              <a:t>The recovery subsystem of the DBMS has the responsibility of Durability property.</a:t>
            </a:r>
          </a:p>
        </p:txBody>
      </p:sp>
    </p:spTree>
    <p:extLst>
      <p:ext uri="{BB962C8B-B14F-4D97-AF65-F5344CB8AC3E}">
        <p14:creationId xmlns:p14="http://schemas.microsoft.com/office/powerpoint/2010/main" val="3807754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6B4E8-D1EE-644B-896D-C62B77195286}"/>
              </a:ext>
            </a:extLst>
          </p:cNvPr>
          <p:cNvSpPr txBox="1"/>
          <p:nvPr/>
        </p:nvSpPr>
        <p:spPr>
          <a:xfrm>
            <a:off x="641350" y="419319"/>
            <a:ext cx="10909300" cy="4401205"/>
          </a:xfrm>
          <a:prstGeom prst="rect">
            <a:avLst/>
          </a:prstGeom>
          <a:noFill/>
        </p:spPr>
        <p:txBody>
          <a:bodyPr wrap="square">
            <a:spAutoFit/>
          </a:bodyPr>
          <a:lstStyle/>
          <a:p>
            <a:pPr marL="0" marR="0" lvl="0" indent="0" algn="ctr" rtl="0">
              <a:spcBef>
                <a:spcPts val="0"/>
              </a:spcBef>
              <a:spcAft>
                <a:spcPts val="0"/>
              </a:spcAft>
              <a:buNone/>
            </a:pPr>
            <a:r>
              <a:rPr lang="en-US" sz="2800" b="1" dirty="0">
                <a:solidFill>
                  <a:schemeClr val="dk1"/>
                </a:solidFill>
                <a:latin typeface="Times New Roman"/>
                <a:ea typeface="Times New Roman"/>
                <a:cs typeface="Times New Roman"/>
                <a:sym typeface="Times New Roman"/>
              </a:rPr>
              <a:t>CONCLUSION</a:t>
            </a:r>
            <a:endParaRPr lang="en-US" sz="2800" b="1" dirty="0"/>
          </a:p>
          <a:p>
            <a:pPr marL="0" marR="0" lvl="0" indent="0" algn="l" rtl="0">
              <a:spcBef>
                <a:spcPts val="0"/>
              </a:spcBef>
              <a:spcAft>
                <a:spcPts val="0"/>
              </a:spcAft>
              <a:buNone/>
            </a:pPr>
            <a:endParaRPr lang="en-US" sz="28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lang="en-US" sz="2800" dirty="0">
              <a:solidFill>
                <a:schemeClr val="dk1"/>
              </a:solidFill>
              <a:latin typeface="Times New Roman"/>
              <a:ea typeface="Times New Roman"/>
              <a:cs typeface="Times New Roman"/>
              <a:sym typeface="Times New Roman"/>
            </a:endParaRPr>
          </a:p>
          <a:p>
            <a:pPr marL="457200" marR="0" lvl="0" indent="-368300" algn="l" rtl="0">
              <a:spcBef>
                <a:spcPts val="0"/>
              </a:spcBef>
              <a:spcAft>
                <a:spcPts val="0"/>
              </a:spcAft>
              <a:buClr>
                <a:schemeClr val="dk1"/>
              </a:buClr>
              <a:buSzPts val="2200"/>
              <a:buFont typeface="Times New Roman"/>
              <a:buChar char="●"/>
            </a:pPr>
            <a:r>
              <a:rPr lang="en-US" sz="2800" dirty="0">
                <a:solidFill>
                  <a:schemeClr val="dk1"/>
                </a:solidFill>
                <a:latin typeface="Times New Roman"/>
                <a:ea typeface="Times New Roman"/>
                <a:cs typeface="Times New Roman"/>
                <a:sym typeface="Times New Roman"/>
              </a:rPr>
              <a:t>We have learnt how to execute </a:t>
            </a:r>
            <a:r>
              <a:rPr lang="en-US" sz="2800" dirty="0" err="1">
                <a:solidFill>
                  <a:schemeClr val="dk1"/>
                </a:solidFill>
                <a:latin typeface="Times New Roman"/>
                <a:ea typeface="Times New Roman"/>
                <a:cs typeface="Times New Roman"/>
                <a:sym typeface="Times New Roman"/>
              </a:rPr>
              <a:t>sql</a:t>
            </a:r>
            <a:r>
              <a:rPr lang="en-US" sz="2800" dirty="0">
                <a:solidFill>
                  <a:schemeClr val="dk1"/>
                </a:solidFill>
                <a:latin typeface="Times New Roman"/>
                <a:ea typeface="Times New Roman"/>
                <a:cs typeface="Times New Roman"/>
                <a:sym typeface="Times New Roman"/>
              </a:rPr>
              <a:t> commands.</a:t>
            </a:r>
          </a:p>
          <a:p>
            <a:pPr marL="457200" marR="0" lvl="0" indent="-368300" algn="l" rtl="0">
              <a:spcBef>
                <a:spcPts val="0"/>
              </a:spcBef>
              <a:spcAft>
                <a:spcPts val="0"/>
              </a:spcAft>
              <a:buClr>
                <a:schemeClr val="dk1"/>
              </a:buClr>
              <a:buSzPts val="2200"/>
              <a:buFont typeface="Times New Roman"/>
              <a:buChar char="●"/>
            </a:pPr>
            <a:r>
              <a:rPr lang="en-US" sz="2800" dirty="0">
                <a:solidFill>
                  <a:schemeClr val="dk1"/>
                </a:solidFill>
                <a:latin typeface="Times New Roman"/>
                <a:ea typeface="Times New Roman"/>
                <a:cs typeface="Times New Roman"/>
                <a:sym typeface="Times New Roman"/>
              </a:rPr>
              <a:t>We have Understand The Concept of ER in More Deeper Way</a:t>
            </a:r>
          </a:p>
          <a:p>
            <a:pPr marL="457200" lvl="0" indent="-368300" algn="l" rtl="0">
              <a:spcBef>
                <a:spcPts val="0"/>
              </a:spcBef>
              <a:spcAft>
                <a:spcPts val="0"/>
              </a:spcAft>
              <a:buClr>
                <a:schemeClr val="dk1"/>
              </a:buClr>
              <a:buSzPts val="2200"/>
              <a:buFont typeface="Times New Roman"/>
              <a:buChar char="●"/>
            </a:pPr>
            <a:r>
              <a:rPr lang="en-US" sz="2800" dirty="0">
                <a:solidFill>
                  <a:schemeClr val="dk1"/>
                </a:solidFill>
                <a:latin typeface="Times New Roman"/>
                <a:ea typeface="Times New Roman"/>
                <a:cs typeface="Times New Roman"/>
                <a:sym typeface="Times New Roman"/>
              </a:rPr>
              <a:t>We have learnt to apply database on our mini project  website and identify the entities and attributes of our system.</a:t>
            </a:r>
          </a:p>
          <a:p>
            <a:pPr marL="457200" lvl="0" indent="-368300" algn="l" rtl="0">
              <a:spcBef>
                <a:spcPts val="0"/>
              </a:spcBef>
              <a:spcAft>
                <a:spcPts val="0"/>
              </a:spcAft>
              <a:buClr>
                <a:schemeClr val="dk1"/>
              </a:buClr>
              <a:buSzPts val="2200"/>
              <a:buFont typeface="Times New Roman"/>
              <a:buChar char="●"/>
            </a:pPr>
            <a:r>
              <a:rPr lang="en-US" sz="2800" dirty="0">
                <a:solidFill>
                  <a:schemeClr val="dk1"/>
                </a:solidFill>
                <a:latin typeface="Times New Roman"/>
                <a:ea typeface="Times New Roman"/>
                <a:cs typeface="Times New Roman"/>
                <a:sym typeface="Times New Roman"/>
              </a:rPr>
              <a:t>We have implemented the advanced SQL queries </a:t>
            </a:r>
          </a:p>
          <a:p>
            <a:pPr marL="457200" lvl="0" indent="-368300" algn="l" rtl="0">
              <a:spcBef>
                <a:spcPts val="0"/>
              </a:spcBef>
              <a:spcAft>
                <a:spcPts val="0"/>
              </a:spcAft>
              <a:buClr>
                <a:schemeClr val="dk1"/>
              </a:buClr>
              <a:buSzPts val="2200"/>
              <a:buFont typeface="Times New Roman"/>
              <a:buChar char="●"/>
            </a:pPr>
            <a:r>
              <a:rPr lang="en-US" sz="2800" dirty="0">
                <a:solidFill>
                  <a:schemeClr val="dk1"/>
                </a:solidFill>
                <a:latin typeface="Times New Roman"/>
                <a:ea typeface="Times New Roman"/>
                <a:cs typeface="Times New Roman"/>
                <a:sym typeface="Times New Roman"/>
              </a:rPr>
              <a:t>Learns about the procedure and triggers.</a:t>
            </a:r>
          </a:p>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  </a:t>
            </a:r>
          </a:p>
        </p:txBody>
      </p:sp>
    </p:spTree>
    <p:extLst>
      <p:ext uri="{BB962C8B-B14F-4D97-AF65-F5344CB8AC3E}">
        <p14:creationId xmlns:p14="http://schemas.microsoft.com/office/powerpoint/2010/main" val="3785444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267891" y="2487386"/>
            <a:ext cx="4554583" cy="707886"/>
          </a:xfrm>
          <a:prstGeom prst="rect">
            <a:avLst/>
          </a:prstGeom>
          <a:noFill/>
        </p:spPr>
        <p:txBody>
          <a:bodyPr wrap="square" rtlCol="0">
            <a:spAutoFit/>
          </a:bodyPr>
          <a:lstStyle/>
          <a:p>
            <a:pPr algn="ctr"/>
            <a:r>
              <a:rPr lang="en-IN" sz="4000" b="1" dirty="0">
                <a:ln w="9525">
                  <a:solidFill>
                    <a:schemeClr val="bg1"/>
                  </a:solidFill>
                  <a:prstDash val="solid"/>
                </a:ln>
                <a:effectLst>
                  <a:outerShdw blurRad="12700" dist="38100" dir="2700000" algn="tl" rotWithShape="0">
                    <a:schemeClr val="bg1">
                      <a:lumMod val="50000"/>
                    </a:schemeClr>
                  </a:outerShdw>
                </a:effectLst>
              </a:rPr>
              <a:t>Thank  You ! ••••••</a:t>
            </a:r>
          </a:p>
        </p:txBody>
      </p:sp>
    </p:spTree>
    <p:extLst>
      <p:ext uri="{BB962C8B-B14F-4D97-AF65-F5344CB8AC3E}">
        <p14:creationId xmlns:p14="http://schemas.microsoft.com/office/powerpoint/2010/main" val="1437216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41811" y="330926"/>
            <a:ext cx="5466806" cy="923330"/>
          </a:xfrm>
          <a:prstGeom prst="rect">
            <a:avLst/>
          </a:prstGeom>
          <a:noFill/>
        </p:spPr>
        <p:txBody>
          <a:bodyPr wrap="square" rtlCol="0">
            <a:spAutoFit/>
          </a:bodyPr>
          <a:lstStyle/>
          <a:p>
            <a:r>
              <a:rPr lang="en-IN" dirty="0"/>
              <a:t>SQL Queries :</a:t>
            </a:r>
          </a:p>
          <a:p>
            <a:endParaRPr lang="en-IN" dirty="0"/>
          </a:p>
          <a:p>
            <a:endParaRPr lang="en-IN" dirty="0"/>
          </a:p>
        </p:txBody>
      </p:sp>
      <p:sp>
        <p:nvSpPr>
          <p:cNvPr id="6" name="Rectangle 5"/>
          <p:cNvSpPr/>
          <p:nvPr/>
        </p:nvSpPr>
        <p:spPr>
          <a:xfrm>
            <a:off x="509451" y="868791"/>
            <a:ext cx="4129657" cy="923330"/>
          </a:xfrm>
          <a:prstGeom prst="rect">
            <a:avLst/>
          </a:prstGeom>
        </p:spPr>
        <p:txBody>
          <a:bodyPr wrap="none">
            <a:spAutoFit/>
          </a:bodyPr>
          <a:lstStyle/>
          <a:p>
            <a:r>
              <a:rPr lang="en-IN" dirty="0"/>
              <a:t>DDL (Data </a:t>
            </a:r>
            <a:r>
              <a:rPr lang="en-IN" dirty="0" err="1"/>
              <a:t>Defination</a:t>
            </a:r>
            <a:r>
              <a:rPr lang="en-IN" dirty="0"/>
              <a:t> Language) Queries:</a:t>
            </a:r>
          </a:p>
          <a:p>
            <a:endParaRPr lang="en-IN" dirty="0"/>
          </a:p>
          <a:p>
            <a:r>
              <a:rPr lang="en-IN" dirty="0"/>
              <a:t>Create Command :</a:t>
            </a:r>
          </a:p>
        </p:txBody>
      </p:sp>
      <p:pic>
        <p:nvPicPr>
          <p:cNvPr id="4" name="Picture 3">
            <a:extLst>
              <a:ext uri="{FF2B5EF4-FFF2-40B4-BE49-F238E27FC236}">
                <a16:creationId xmlns:a16="http://schemas.microsoft.com/office/drawing/2014/main" id="{86B7C505-4DD3-CA83-9EB4-1F02269E1809}"/>
              </a:ext>
            </a:extLst>
          </p:cNvPr>
          <p:cNvPicPr>
            <a:picLocks noChangeAspect="1"/>
          </p:cNvPicPr>
          <p:nvPr/>
        </p:nvPicPr>
        <p:blipFill rotWithShape="1">
          <a:blip r:embed="rId2"/>
          <a:srcRect l="11173" t="15956" b="24343"/>
          <a:stretch/>
        </p:blipFill>
        <p:spPr>
          <a:xfrm>
            <a:off x="681134" y="1792121"/>
            <a:ext cx="10829731" cy="4096139"/>
          </a:xfrm>
          <a:prstGeom prst="rect">
            <a:avLst/>
          </a:prstGeom>
        </p:spPr>
      </p:pic>
    </p:spTree>
    <p:extLst>
      <p:ext uri="{BB962C8B-B14F-4D97-AF65-F5344CB8AC3E}">
        <p14:creationId xmlns:p14="http://schemas.microsoft.com/office/powerpoint/2010/main" val="1763893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BED0-12E1-77AE-91B6-F5E1873D502C}"/>
              </a:ext>
            </a:extLst>
          </p:cNvPr>
          <p:cNvSpPr>
            <a:spLocks noGrp="1"/>
          </p:cNvSpPr>
          <p:nvPr>
            <p:ph type="ctrTitle"/>
          </p:nvPr>
        </p:nvSpPr>
        <p:spPr>
          <a:xfrm>
            <a:off x="6736702" y="149290"/>
            <a:ext cx="4318150" cy="289651"/>
          </a:xfrm>
        </p:spPr>
        <p:txBody>
          <a:bodyPr>
            <a:normAutofit/>
          </a:bodyPr>
          <a:lstStyle/>
          <a:p>
            <a:r>
              <a:rPr lang="en-IN" sz="800" dirty="0"/>
              <a:t>k</a:t>
            </a:r>
          </a:p>
        </p:txBody>
      </p:sp>
      <p:sp>
        <p:nvSpPr>
          <p:cNvPr id="3" name="Subtitle 2">
            <a:extLst>
              <a:ext uri="{FF2B5EF4-FFF2-40B4-BE49-F238E27FC236}">
                <a16:creationId xmlns:a16="http://schemas.microsoft.com/office/drawing/2014/main" id="{173984CB-86FE-8D5D-8BBF-10EEE969594A}"/>
              </a:ext>
            </a:extLst>
          </p:cNvPr>
          <p:cNvSpPr>
            <a:spLocks noGrp="1"/>
          </p:cNvSpPr>
          <p:nvPr>
            <p:ph type="subTitle" idx="1"/>
          </p:nvPr>
        </p:nvSpPr>
        <p:spPr/>
        <p:txBody>
          <a:bodyPr/>
          <a:lstStyle/>
          <a:p>
            <a:endParaRPr lang="en-IN" dirty="0"/>
          </a:p>
        </p:txBody>
      </p:sp>
      <p:sp>
        <p:nvSpPr>
          <p:cNvPr id="5" name="TextBox 4">
            <a:extLst>
              <a:ext uri="{FF2B5EF4-FFF2-40B4-BE49-F238E27FC236}">
                <a16:creationId xmlns:a16="http://schemas.microsoft.com/office/drawing/2014/main" id="{50C5CC01-EC4C-4E29-99E2-65EF4B880CDD}"/>
              </a:ext>
            </a:extLst>
          </p:cNvPr>
          <p:cNvSpPr txBox="1"/>
          <p:nvPr/>
        </p:nvSpPr>
        <p:spPr>
          <a:xfrm>
            <a:off x="401216" y="14429"/>
            <a:ext cx="6102220" cy="923330"/>
          </a:xfrm>
          <a:prstGeom prst="rect">
            <a:avLst/>
          </a:prstGeom>
          <a:noFill/>
        </p:spPr>
        <p:txBody>
          <a:bodyPr wrap="square">
            <a:spAutoFit/>
          </a:bodyPr>
          <a:lstStyle/>
          <a:p>
            <a:r>
              <a:rPr lang="en-IN" dirty="0"/>
              <a:t>SQL Queries :</a:t>
            </a:r>
          </a:p>
          <a:p>
            <a:endParaRPr lang="en-IN" dirty="0"/>
          </a:p>
          <a:p>
            <a:endParaRPr lang="en-IN" dirty="0"/>
          </a:p>
        </p:txBody>
      </p:sp>
      <p:sp>
        <p:nvSpPr>
          <p:cNvPr id="7" name="TextBox 6">
            <a:extLst>
              <a:ext uri="{FF2B5EF4-FFF2-40B4-BE49-F238E27FC236}">
                <a16:creationId xmlns:a16="http://schemas.microsoft.com/office/drawing/2014/main" id="{9AA43B53-923B-F86F-2BDD-3CA8D08F6B40}"/>
              </a:ext>
            </a:extLst>
          </p:cNvPr>
          <p:cNvSpPr txBox="1"/>
          <p:nvPr/>
        </p:nvSpPr>
        <p:spPr>
          <a:xfrm>
            <a:off x="634096" y="569569"/>
            <a:ext cx="6102220" cy="923330"/>
          </a:xfrm>
          <a:prstGeom prst="rect">
            <a:avLst/>
          </a:prstGeom>
          <a:noFill/>
        </p:spPr>
        <p:txBody>
          <a:bodyPr wrap="square">
            <a:spAutoFit/>
          </a:bodyPr>
          <a:lstStyle/>
          <a:p>
            <a:r>
              <a:rPr lang="en-IN" dirty="0"/>
              <a:t>DDL (Data </a:t>
            </a:r>
            <a:r>
              <a:rPr lang="en-IN" dirty="0" err="1"/>
              <a:t>Defination</a:t>
            </a:r>
            <a:r>
              <a:rPr lang="en-IN" dirty="0"/>
              <a:t> Language) Queries:</a:t>
            </a:r>
          </a:p>
          <a:p>
            <a:endParaRPr lang="en-IN" dirty="0"/>
          </a:p>
          <a:p>
            <a:r>
              <a:rPr lang="en-IN" dirty="0"/>
              <a:t>Create Command :</a:t>
            </a:r>
          </a:p>
        </p:txBody>
      </p:sp>
      <p:pic>
        <p:nvPicPr>
          <p:cNvPr id="9" name="Picture 8">
            <a:extLst>
              <a:ext uri="{FF2B5EF4-FFF2-40B4-BE49-F238E27FC236}">
                <a16:creationId xmlns:a16="http://schemas.microsoft.com/office/drawing/2014/main" id="{C3BF2C9D-BE53-DF54-2920-5BB4AE7EF505}"/>
              </a:ext>
            </a:extLst>
          </p:cNvPr>
          <p:cNvPicPr>
            <a:picLocks noChangeAspect="1"/>
          </p:cNvPicPr>
          <p:nvPr/>
        </p:nvPicPr>
        <p:blipFill rotWithShape="1">
          <a:blip r:embed="rId2"/>
          <a:srcRect l="11785" t="16967" b="25239"/>
          <a:stretch/>
        </p:blipFill>
        <p:spPr>
          <a:xfrm>
            <a:off x="634096" y="1623527"/>
            <a:ext cx="10755086" cy="3956180"/>
          </a:xfrm>
          <a:prstGeom prst="rect">
            <a:avLst/>
          </a:prstGeom>
        </p:spPr>
      </p:pic>
    </p:spTree>
    <p:extLst>
      <p:ext uri="{BB962C8B-B14F-4D97-AF65-F5344CB8AC3E}">
        <p14:creationId xmlns:p14="http://schemas.microsoft.com/office/powerpoint/2010/main" val="152469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6EEAE3-37E7-8217-D611-9F90779676B2}"/>
              </a:ext>
            </a:extLst>
          </p:cNvPr>
          <p:cNvSpPr txBox="1"/>
          <p:nvPr/>
        </p:nvSpPr>
        <p:spPr>
          <a:xfrm>
            <a:off x="251926" y="135494"/>
            <a:ext cx="6102220" cy="923330"/>
          </a:xfrm>
          <a:prstGeom prst="rect">
            <a:avLst/>
          </a:prstGeom>
          <a:noFill/>
        </p:spPr>
        <p:txBody>
          <a:bodyPr wrap="square">
            <a:spAutoFit/>
          </a:bodyPr>
          <a:lstStyle/>
          <a:p>
            <a:r>
              <a:rPr lang="en-IN" dirty="0"/>
              <a:t>SQL Queries :</a:t>
            </a:r>
          </a:p>
          <a:p>
            <a:endParaRPr lang="en-IN" dirty="0"/>
          </a:p>
          <a:p>
            <a:endParaRPr lang="en-IN" dirty="0"/>
          </a:p>
        </p:txBody>
      </p:sp>
      <p:sp>
        <p:nvSpPr>
          <p:cNvPr id="5" name="TextBox 4">
            <a:extLst>
              <a:ext uri="{FF2B5EF4-FFF2-40B4-BE49-F238E27FC236}">
                <a16:creationId xmlns:a16="http://schemas.microsoft.com/office/drawing/2014/main" id="{A2972455-DC27-DA9C-58A1-B1A972C7BF00}"/>
              </a:ext>
            </a:extLst>
          </p:cNvPr>
          <p:cNvSpPr txBox="1"/>
          <p:nvPr/>
        </p:nvSpPr>
        <p:spPr>
          <a:xfrm>
            <a:off x="251926" y="597159"/>
            <a:ext cx="6102220" cy="923330"/>
          </a:xfrm>
          <a:prstGeom prst="rect">
            <a:avLst/>
          </a:prstGeom>
          <a:noFill/>
        </p:spPr>
        <p:txBody>
          <a:bodyPr wrap="square">
            <a:spAutoFit/>
          </a:bodyPr>
          <a:lstStyle/>
          <a:p>
            <a:r>
              <a:rPr lang="en-IN" dirty="0"/>
              <a:t>DDL (Data </a:t>
            </a:r>
            <a:r>
              <a:rPr lang="en-IN" dirty="0" err="1"/>
              <a:t>Defination</a:t>
            </a:r>
            <a:r>
              <a:rPr lang="en-IN" dirty="0"/>
              <a:t> Language) Queries:</a:t>
            </a:r>
          </a:p>
          <a:p>
            <a:endParaRPr lang="en-IN" dirty="0"/>
          </a:p>
          <a:p>
            <a:r>
              <a:rPr lang="en-IN" dirty="0"/>
              <a:t>Create Command :</a:t>
            </a:r>
          </a:p>
        </p:txBody>
      </p:sp>
      <p:pic>
        <p:nvPicPr>
          <p:cNvPr id="7" name="Picture 6">
            <a:extLst>
              <a:ext uri="{FF2B5EF4-FFF2-40B4-BE49-F238E27FC236}">
                <a16:creationId xmlns:a16="http://schemas.microsoft.com/office/drawing/2014/main" id="{083CE592-B0D7-A48E-1B37-C1156D499510}"/>
              </a:ext>
            </a:extLst>
          </p:cNvPr>
          <p:cNvPicPr>
            <a:picLocks noChangeAspect="1"/>
          </p:cNvPicPr>
          <p:nvPr/>
        </p:nvPicPr>
        <p:blipFill rotWithShape="1">
          <a:blip r:embed="rId2"/>
          <a:srcRect l="12551" t="16537" b="23352"/>
          <a:stretch/>
        </p:blipFill>
        <p:spPr>
          <a:xfrm>
            <a:off x="886407" y="1520489"/>
            <a:ext cx="10661779" cy="4114800"/>
          </a:xfrm>
          <a:prstGeom prst="rect">
            <a:avLst/>
          </a:prstGeom>
        </p:spPr>
      </p:pic>
    </p:spTree>
    <p:extLst>
      <p:ext uri="{BB962C8B-B14F-4D97-AF65-F5344CB8AC3E}">
        <p14:creationId xmlns:p14="http://schemas.microsoft.com/office/powerpoint/2010/main" val="3177573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C00FC-CD34-94D2-6894-37435D71CA79}"/>
              </a:ext>
            </a:extLst>
          </p:cNvPr>
          <p:cNvSpPr txBox="1"/>
          <p:nvPr/>
        </p:nvSpPr>
        <p:spPr>
          <a:xfrm>
            <a:off x="270587" y="84375"/>
            <a:ext cx="6102220" cy="923330"/>
          </a:xfrm>
          <a:prstGeom prst="rect">
            <a:avLst/>
          </a:prstGeom>
          <a:noFill/>
        </p:spPr>
        <p:txBody>
          <a:bodyPr wrap="square">
            <a:spAutoFit/>
          </a:bodyPr>
          <a:lstStyle/>
          <a:p>
            <a:r>
              <a:rPr lang="en-IN" dirty="0"/>
              <a:t>SQL Queries :</a:t>
            </a:r>
          </a:p>
          <a:p>
            <a:endParaRPr lang="en-IN" dirty="0"/>
          </a:p>
          <a:p>
            <a:endParaRPr lang="en-IN" dirty="0"/>
          </a:p>
        </p:txBody>
      </p:sp>
      <p:sp>
        <p:nvSpPr>
          <p:cNvPr id="5" name="TextBox 4">
            <a:extLst>
              <a:ext uri="{FF2B5EF4-FFF2-40B4-BE49-F238E27FC236}">
                <a16:creationId xmlns:a16="http://schemas.microsoft.com/office/drawing/2014/main" id="{41521D19-42DE-7A11-8BC8-43DE79050FC1}"/>
              </a:ext>
            </a:extLst>
          </p:cNvPr>
          <p:cNvSpPr txBox="1"/>
          <p:nvPr/>
        </p:nvSpPr>
        <p:spPr>
          <a:xfrm>
            <a:off x="755779" y="499387"/>
            <a:ext cx="6102220" cy="923330"/>
          </a:xfrm>
          <a:prstGeom prst="rect">
            <a:avLst/>
          </a:prstGeom>
          <a:noFill/>
        </p:spPr>
        <p:txBody>
          <a:bodyPr wrap="square">
            <a:spAutoFit/>
          </a:bodyPr>
          <a:lstStyle/>
          <a:p>
            <a:r>
              <a:rPr lang="en-IN" dirty="0"/>
              <a:t>DDL (Data </a:t>
            </a:r>
            <a:r>
              <a:rPr lang="en-IN" dirty="0" err="1"/>
              <a:t>Defination</a:t>
            </a:r>
            <a:r>
              <a:rPr lang="en-IN" dirty="0"/>
              <a:t> Language) Queries:</a:t>
            </a:r>
          </a:p>
          <a:p>
            <a:endParaRPr lang="en-IN" dirty="0"/>
          </a:p>
          <a:p>
            <a:r>
              <a:rPr lang="en-IN" dirty="0"/>
              <a:t>Create Command :</a:t>
            </a:r>
          </a:p>
        </p:txBody>
      </p:sp>
      <p:pic>
        <p:nvPicPr>
          <p:cNvPr id="7" name="Picture 6">
            <a:extLst>
              <a:ext uri="{FF2B5EF4-FFF2-40B4-BE49-F238E27FC236}">
                <a16:creationId xmlns:a16="http://schemas.microsoft.com/office/drawing/2014/main" id="{89A4D142-8E48-62F3-E4F8-B306CDA1CE32}"/>
              </a:ext>
            </a:extLst>
          </p:cNvPr>
          <p:cNvPicPr>
            <a:picLocks noChangeAspect="1"/>
          </p:cNvPicPr>
          <p:nvPr/>
        </p:nvPicPr>
        <p:blipFill rotWithShape="1">
          <a:blip r:embed="rId2"/>
          <a:srcRect l="11173" t="16674" b="25532"/>
          <a:stretch/>
        </p:blipFill>
        <p:spPr>
          <a:xfrm>
            <a:off x="755779" y="1567541"/>
            <a:ext cx="10829731" cy="3956181"/>
          </a:xfrm>
          <a:prstGeom prst="rect">
            <a:avLst/>
          </a:prstGeom>
        </p:spPr>
      </p:pic>
    </p:spTree>
    <p:extLst>
      <p:ext uri="{BB962C8B-B14F-4D97-AF65-F5344CB8AC3E}">
        <p14:creationId xmlns:p14="http://schemas.microsoft.com/office/powerpoint/2010/main" val="41172404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2062</TotalTime>
  <Words>2079</Words>
  <Application>Microsoft Office PowerPoint</Application>
  <PresentationFormat>Widescreen</PresentationFormat>
  <Paragraphs>367</Paragraphs>
  <Slides>57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Copperplate Gothic Bold</vt:lpstr>
      <vt:lpstr>Gill Sans MT</vt:lpstr>
      <vt:lpstr>Helvetica Neue</vt:lpstr>
      <vt:lpstr>Quattrocento Sans</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Dell</dc:creator>
  <cp:lastModifiedBy>Rahul Narode</cp:lastModifiedBy>
  <cp:revision>35</cp:revision>
  <dcterms:created xsi:type="dcterms:W3CDTF">2022-10-30T09:53:00Z</dcterms:created>
  <dcterms:modified xsi:type="dcterms:W3CDTF">2022-12-14T03:57:23Z</dcterms:modified>
</cp:coreProperties>
</file>